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Tenor Sans" charset="1" panose="02000000000000000000"/>
      <p:regular r:id="rId31"/>
    </p:embeddedFont>
    <p:embeddedFont>
      <p:font typeface="The Seasons Bold" charset="1" panose="00000000000000000000"/>
      <p:regular r:id="rId32"/>
    </p:embeddedFont>
    <p:embeddedFont>
      <p:font typeface="Canva Sans Bold" charset="1" panose="020B0803030501040103"/>
      <p:regular r:id="rId33"/>
    </p:embeddedFont>
    <p:embeddedFont>
      <p:font typeface="Poppins" charset="1" panose="00000500000000000000"/>
      <p:regular r:id="rId34"/>
    </p:embeddedFont>
    <p:embeddedFont>
      <p:font typeface="Poppins Bold" charset="1" panose="00000800000000000000"/>
      <p:regular r:id="rId35"/>
    </p:embeddedFont>
    <p:embeddedFont>
      <p:font typeface="Gagalin" charset="1" panose="00000500000000000000"/>
      <p:regular r:id="rId36"/>
    </p:embeddedFont>
    <p:embeddedFont>
      <p:font typeface="Biryani Bold" charset="1" panose="00000800000000000000"/>
      <p:regular r:id="rId37"/>
    </p:embeddedFont>
    <p:embeddedFont>
      <p:font typeface="Canva Sans" charset="1" panose="020B0503030501040103"/>
      <p:regular r:id="rId38"/>
    </p:embeddedFont>
    <p:embeddedFont>
      <p:font typeface="TT Drugs" charset="1" panose="02000503060000020003"/>
      <p:regular r:id="rId39"/>
    </p:embeddedFont>
    <p:embeddedFont>
      <p:font typeface="Aptos" charset="1" panose="020B0004020202020204"/>
      <p:regular r:id="rId40"/>
    </p:embeddedFont>
    <p:embeddedFont>
      <p:font typeface="Aptos Bold" charset="1" panose="020B0004020202020204"/>
      <p:regular r:id="rId41"/>
    </p:embeddedFont>
    <p:embeddedFont>
      <p:font typeface="DM Sans Bold" charset="1" panose="00000000000000000000"/>
      <p:regular r:id="rId42"/>
    </p:embeddedFont>
    <p:embeddedFont>
      <p:font typeface="DM Sans" charset="1" panose="00000000000000000000"/>
      <p:regular r:id="rId43"/>
    </p:embeddedFont>
    <p:embeddedFont>
      <p:font typeface="Open Sans Bold" charset="1" panose="00000000000000000000"/>
      <p:regular r:id="rId44"/>
    </p:embeddedFont>
    <p:embeddedFont>
      <p:font typeface="Open Sans" charset="1" panose="00000000000000000000"/>
      <p:regular r:id="rId45"/>
    </p:embeddedFont>
    <p:embeddedFont>
      <p:font typeface="Forum" charset="1" panose="02000000000000000000"/>
      <p:regular r:id="rId46"/>
    </p:embeddedFont>
    <p:embeddedFont>
      <p:font typeface="Times New Roman MT Bold" charset="1" panose="02030802070405020303"/>
      <p:regular r:id="rId47"/>
    </p:embeddedFont>
    <p:embeddedFont>
      <p:font typeface="Times New Roman MT" charset="1" panose="02030502070405020303"/>
      <p:regular r:id="rId48"/>
    </p:embeddedFont>
    <p:embeddedFont>
      <p:font typeface="Biryani Light" charset="1" panose="000004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65.png" Type="http://schemas.openxmlformats.org/officeDocument/2006/relationships/image"/><Relationship Id="rId15" Target="../media/image66.svg" Type="http://schemas.openxmlformats.org/officeDocument/2006/relationships/image"/><Relationship Id="rId16" Target="../media/image67.png" Type="http://schemas.openxmlformats.org/officeDocument/2006/relationships/image"/><Relationship Id="rId17" Target="../media/image68.png" Type="http://schemas.openxmlformats.org/officeDocument/2006/relationships/image"/><Relationship Id="rId18" Target="../media/image69.svg" Type="http://schemas.openxmlformats.org/officeDocument/2006/relationships/image"/><Relationship Id="rId19" Target="../media/image70.png" Type="http://schemas.openxmlformats.org/officeDocument/2006/relationships/image"/><Relationship Id="rId2" Target="../media/image53.png" Type="http://schemas.openxmlformats.org/officeDocument/2006/relationships/image"/><Relationship Id="rId20" Target="../media/image71.svg" Type="http://schemas.openxmlformats.org/officeDocument/2006/relationships/image"/><Relationship Id="rId21" Target="../media/image72.png" Type="http://schemas.openxmlformats.org/officeDocument/2006/relationships/image"/><Relationship Id="rId22" Target="../media/image73.svg" Type="http://schemas.openxmlformats.org/officeDocument/2006/relationships/image"/><Relationship Id="rId23" Target="../media/image8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7.svg" Type="http://schemas.openxmlformats.org/officeDocument/2006/relationships/image"/><Relationship Id="rId11" Target="../media/image88.png" Type="http://schemas.openxmlformats.org/officeDocument/2006/relationships/image"/><Relationship Id="rId12" Target="../media/image89.svg" Type="http://schemas.openxmlformats.org/officeDocument/2006/relationships/image"/><Relationship Id="rId13" Target="../media/image90.png" Type="http://schemas.openxmlformats.org/officeDocument/2006/relationships/image"/><Relationship Id="rId14" Target="../media/image91.svg" Type="http://schemas.openxmlformats.org/officeDocument/2006/relationships/image"/><Relationship Id="rId15" Target="../media/image92.png" Type="http://schemas.openxmlformats.org/officeDocument/2006/relationships/image"/><Relationship Id="rId16" Target="../media/image93.svg" Type="http://schemas.openxmlformats.org/officeDocument/2006/relationships/image"/><Relationship Id="rId17" Target="../media/image94.png" Type="http://schemas.openxmlformats.org/officeDocument/2006/relationships/image"/><Relationship Id="rId18" Target="../media/image95.svg" Type="http://schemas.openxmlformats.org/officeDocument/2006/relationships/image"/><Relationship Id="rId19" Target="../media/image96.png" Type="http://schemas.openxmlformats.org/officeDocument/2006/relationships/image"/><Relationship Id="rId2" Target="../media/image1.jpeg" Type="http://schemas.openxmlformats.org/officeDocument/2006/relationships/image"/><Relationship Id="rId20" Target="../media/image97.svg" Type="http://schemas.openxmlformats.org/officeDocument/2006/relationships/image"/><Relationship Id="rId21" Target="../media/image98.png" Type="http://schemas.openxmlformats.org/officeDocument/2006/relationships/image"/><Relationship Id="rId22" Target="../media/image99.svg" Type="http://schemas.openxmlformats.org/officeDocument/2006/relationships/image"/><Relationship Id="rId23" Target="../media/image100.png" Type="http://schemas.openxmlformats.org/officeDocument/2006/relationships/image"/><Relationship Id="rId24" Target="../media/image101.svg" Type="http://schemas.openxmlformats.org/officeDocument/2006/relationships/image"/><Relationship Id="rId25" Target="../media/image102.png" Type="http://schemas.openxmlformats.org/officeDocument/2006/relationships/image"/><Relationship Id="rId26" Target="../media/image103.svg" Type="http://schemas.openxmlformats.org/officeDocument/2006/relationships/image"/><Relationship Id="rId27" Target="../media/image8.pn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svg" Type="http://schemas.openxmlformats.org/officeDocument/2006/relationships/image"/><Relationship Id="rId11" Target="../media/image112.png" Type="http://schemas.openxmlformats.org/officeDocument/2006/relationships/image"/><Relationship Id="rId12" Target="../media/image113.svg" Type="http://schemas.openxmlformats.org/officeDocument/2006/relationships/image"/><Relationship Id="rId13" Target="../media/image114.png" Type="http://schemas.openxmlformats.org/officeDocument/2006/relationships/image"/><Relationship Id="rId14" Target="../media/image115.svg" Type="http://schemas.openxmlformats.org/officeDocument/2006/relationships/image"/><Relationship Id="rId15" Target="../media/image116.png" Type="http://schemas.openxmlformats.org/officeDocument/2006/relationships/image"/><Relationship Id="rId16" Target="../media/image117.svg" Type="http://schemas.openxmlformats.org/officeDocument/2006/relationships/image"/><Relationship Id="rId17" Target="../media/image118.png" Type="http://schemas.openxmlformats.org/officeDocument/2006/relationships/image"/><Relationship Id="rId18" Target="../media/image119.svg" Type="http://schemas.openxmlformats.org/officeDocument/2006/relationships/image"/><Relationship Id="rId19" Target="../media/image120.png" Type="http://schemas.openxmlformats.org/officeDocument/2006/relationships/image"/><Relationship Id="rId2" Target="../media/image8.png" Type="http://schemas.openxmlformats.org/officeDocument/2006/relationships/image"/><Relationship Id="rId20" Target="../media/image121.svg" Type="http://schemas.openxmlformats.org/officeDocument/2006/relationships/image"/><Relationship Id="rId21" Target="../media/image122.png" Type="http://schemas.openxmlformats.org/officeDocument/2006/relationships/image"/><Relationship Id="rId22" Target="../media/image123.svg" Type="http://schemas.openxmlformats.org/officeDocument/2006/relationships/image"/><Relationship Id="rId23" Target="../media/image124.png" Type="http://schemas.openxmlformats.org/officeDocument/2006/relationships/image"/><Relationship Id="rId24" Target="../media/image125.svg" Type="http://schemas.openxmlformats.org/officeDocument/2006/relationships/image"/><Relationship Id="rId25" Target="../media/image126.png" Type="http://schemas.openxmlformats.org/officeDocument/2006/relationships/image"/><Relationship Id="rId26" Target="../media/image127.svg" Type="http://schemas.openxmlformats.org/officeDocument/2006/relationships/image"/><Relationship Id="rId27" Target="../media/image128.png" Type="http://schemas.openxmlformats.org/officeDocument/2006/relationships/image"/><Relationship Id="rId28" Target="../media/image129.svg" Type="http://schemas.openxmlformats.org/officeDocument/2006/relationships/image"/><Relationship Id="rId3" Target="../media/image104.png" Type="http://schemas.openxmlformats.org/officeDocument/2006/relationships/image"/><Relationship Id="rId4" Target="../media/image105.svg" Type="http://schemas.openxmlformats.org/officeDocument/2006/relationships/image"/><Relationship Id="rId5" Target="../media/image106.png" Type="http://schemas.openxmlformats.org/officeDocument/2006/relationships/image"/><Relationship Id="rId6" Target="../media/image107.svg" Type="http://schemas.openxmlformats.org/officeDocument/2006/relationships/image"/><Relationship Id="rId7" Target="../media/image108.png" Type="http://schemas.openxmlformats.org/officeDocument/2006/relationships/image"/><Relationship Id="rId8" Target="../media/image109.sv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0.png" Type="http://schemas.openxmlformats.org/officeDocument/2006/relationships/image"/><Relationship Id="rId4" Target="../media/image13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2.png" Type="http://schemas.openxmlformats.org/officeDocument/2006/relationships/image"/><Relationship Id="rId3" Target="../media/image13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0.png" Type="http://schemas.openxmlformats.org/officeDocument/2006/relationships/image"/><Relationship Id="rId11" Target="../media/image141.svg" Type="http://schemas.openxmlformats.org/officeDocument/2006/relationships/image"/><Relationship Id="rId12" Target="../media/image142.png" Type="http://schemas.openxmlformats.org/officeDocument/2006/relationships/image"/><Relationship Id="rId13" Target="../media/image143.svg" Type="http://schemas.openxmlformats.org/officeDocument/2006/relationships/image"/><Relationship Id="rId14" Target="../media/image144.png" Type="http://schemas.openxmlformats.org/officeDocument/2006/relationships/image"/><Relationship Id="rId15" Target="../media/image145.svg" Type="http://schemas.openxmlformats.org/officeDocument/2006/relationships/image"/><Relationship Id="rId16" Target="../media/image146.png" Type="http://schemas.openxmlformats.org/officeDocument/2006/relationships/image"/><Relationship Id="rId17" Target="../media/image147.svg" Type="http://schemas.openxmlformats.org/officeDocument/2006/relationships/image"/><Relationship Id="rId18" Target="../media/image148.png" Type="http://schemas.openxmlformats.org/officeDocument/2006/relationships/image"/><Relationship Id="rId19" Target="../media/image149.svg" Type="http://schemas.openxmlformats.org/officeDocument/2006/relationships/image"/><Relationship Id="rId2" Target="../media/image134.png" Type="http://schemas.openxmlformats.org/officeDocument/2006/relationships/image"/><Relationship Id="rId20" Target="../media/image150.png" Type="http://schemas.openxmlformats.org/officeDocument/2006/relationships/image"/><Relationship Id="rId21" Target="../media/image151.svg" Type="http://schemas.openxmlformats.org/officeDocument/2006/relationships/image"/><Relationship Id="rId22" Target="../media/image152.png" Type="http://schemas.openxmlformats.org/officeDocument/2006/relationships/image"/><Relationship Id="rId23" Target="../media/image153.svg" Type="http://schemas.openxmlformats.org/officeDocument/2006/relationships/image"/><Relationship Id="rId24" Target="../media/image154.png" Type="http://schemas.openxmlformats.org/officeDocument/2006/relationships/image"/><Relationship Id="rId25" Target="../media/image155.svg" Type="http://schemas.openxmlformats.org/officeDocument/2006/relationships/image"/><Relationship Id="rId26" Target="../media/image156.png" Type="http://schemas.openxmlformats.org/officeDocument/2006/relationships/image"/><Relationship Id="rId27" Target="../media/image157.svg" Type="http://schemas.openxmlformats.org/officeDocument/2006/relationships/image"/><Relationship Id="rId28" Target="../media/image158.png" Type="http://schemas.openxmlformats.org/officeDocument/2006/relationships/image"/><Relationship Id="rId29" Target="../media/image159.svg" Type="http://schemas.openxmlformats.org/officeDocument/2006/relationships/image"/><Relationship Id="rId3" Target="../media/image135.svg" Type="http://schemas.openxmlformats.org/officeDocument/2006/relationships/image"/><Relationship Id="rId30" Target="../media/image160.png" Type="http://schemas.openxmlformats.org/officeDocument/2006/relationships/image"/><Relationship Id="rId31" Target="../media/image161.svg" Type="http://schemas.openxmlformats.org/officeDocument/2006/relationships/image"/><Relationship Id="rId32" Target="../media/image8.png" Type="http://schemas.openxmlformats.org/officeDocument/2006/relationships/image"/><Relationship Id="rId4" Target="../media/image130.png" Type="http://schemas.openxmlformats.org/officeDocument/2006/relationships/image"/><Relationship Id="rId5" Target="../media/image131.svg" Type="http://schemas.openxmlformats.org/officeDocument/2006/relationships/image"/><Relationship Id="rId6" Target="../media/image136.png" Type="http://schemas.openxmlformats.org/officeDocument/2006/relationships/image"/><Relationship Id="rId7" Target="../media/image137.svg" Type="http://schemas.openxmlformats.org/officeDocument/2006/relationships/image"/><Relationship Id="rId8" Target="../media/image138.png" Type="http://schemas.openxmlformats.org/officeDocument/2006/relationships/image"/><Relationship Id="rId9" Target="../media/image13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11" Target="../media/image170.png" Type="http://schemas.openxmlformats.org/officeDocument/2006/relationships/image"/><Relationship Id="rId12" Target="../media/image171.png" Type="http://schemas.openxmlformats.org/officeDocument/2006/relationships/image"/><Relationship Id="rId2" Target="../media/image8.png" Type="http://schemas.openxmlformats.org/officeDocument/2006/relationships/image"/><Relationship Id="rId3" Target="../media/image162.png" Type="http://schemas.openxmlformats.org/officeDocument/2006/relationships/image"/><Relationship Id="rId4" Target="../media/image163.png" Type="http://schemas.openxmlformats.org/officeDocument/2006/relationships/image"/><Relationship Id="rId5" Target="../media/image164.png" Type="http://schemas.openxmlformats.org/officeDocument/2006/relationships/image"/><Relationship Id="rId6" Target="../media/image165.png" Type="http://schemas.openxmlformats.org/officeDocument/2006/relationships/image"/><Relationship Id="rId7" Target="../media/image166.png" Type="http://schemas.openxmlformats.org/officeDocument/2006/relationships/image"/><Relationship Id="rId8" Target="../media/image167.png" Type="http://schemas.openxmlformats.org/officeDocument/2006/relationships/image"/><Relationship Id="rId9" Target="../media/image16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3.png" Type="http://schemas.openxmlformats.org/officeDocument/2006/relationships/image"/><Relationship Id="rId3" Target="../media/image174.png" Type="http://schemas.openxmlformats.org/officeDocument/2006/relationships/image"/><Relationship Id="rId4" Target="../media/image175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6.png" Type="http://schemas.openxmlformats.org/officeDocument/2006/relationships/image"/><Relationship Id="rId3" Target="../media/image177.png" Type="http://schemas.openxmlformats.org/officeDocument/2006/relationships/image"/><Relationship Id="rId4" Target="../media/image178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9.png" Type="http://schemas.openxmlformats.org/officeDocument/2006/relationships/image"/><Relationship Id="rId3" Target="../media/image180.png" Type="http://schemas.openxmlformats.org/officeDocument/2006/relationships/image"/><Relationship Id="rId4" Target="../media/image181.png" Type="http://schemas.openxmlformats.org/officeDocument/2006/relationships/image"/><Relationship Id="rId5" Target="../media/image8.png" Type="http://schemas.openxmlformats.org/officeDocument/2006/relationships/image"/><Relationship Id="rId6" Target="../media/image18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0.svg" Type="http://schemas.openxmlformats.org/officeDocument/2006/relationships/image"/><Relationship Id="rId11" Target="../media/image191.png" Type="http://schemas.openxmlformats.org/officeDocument/2006/relationships/image"/><Relationship Id="rId12" Target="../media/image192.svg" Type="http://schemas.openxmlformats.org/officeDocument/2006/relationships/image"/><Relationship Id="rId13" Target="../media/image193.png" Type="http://schemas.openxmlformats.org/officeDocument/2006/relationships/image"/><Relationship Id="rId14" Target="../media/image194.svg" Type="http://schemas.openxmlformats.org/officeDocument/2006/relationships/image"/><Relationship Id="rId15" Target="../media/image195.png" Type="http://schemas.openxmlformats.org/officeDocument/2006/relationships/image"/><Relationship Id="rId16" Target="../media/image196.svg" Type="http://schemas.openxmlformats.org/officeDocument/2006/relationships/image"/><Relationship Id="rId2" Target="../media/image183.jpeg" Type="http://schemas.openxmlformats.org/officeDocument/2006/relationships/image"/><Relationship Id="rId3" Target="../media/image184.jpeg" Type="http://schemas.openxmlformats.org/officeDocument/2006/relationships/image"/><Relationship Id="rId4" Target="../media/image185.jpeg" Type="http://schemas.openxmlformats.org/officeDocument/2006/relationships/image"/><Relationship Id="rId5" Target="../media/image186.jpeg" Type="http://schemas.openxmlformats.org/officeDocument/2006/relationships/image"/><Relationship Id="rId6" Target="../media/image187.jpeg" Type="http://schemas.openxmlformats.org/officeDocument/2006/relationships/image"/><Relationship Id="rId7" Target="../media/image8.png" Type="http://schemas.openxmlformats.org/officeDocument/2006/relationships/image"/><Relationship Id="rId8" Target="../media/image188.png" Type="http://schemas.openxmlformats.org/officeDocument/2006/relationships/image"/><Relationship Id="rId9" Target="../media/image18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media/image8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8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8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85881" y="-2642796"/>
            <a:ext cx="5114374" cy="4395165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125" y="0"/>
              <a:ext cx="800550" cy="698500"/>
            </a:xfrm>
            <a:custGeom>
              <a:avLst/>
              <a:gdLst/>
              <a:ahLst/>
              <a:cxnLst/>
              <a:rect r="r" b="b" t="t" l="l"/>
              <a:pathLst>
                <a:path h="698500" w="80055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83671" y="6493637"/>
            <a:ext cx="5320657" cy="1179787"/>
          </a:xfrm>
          <a:custGeom>
            <a:avLst/>
            <a:gdLst/>
            <a:ahLst/>
            <a:cxnLst/>
            <a:rect r="r" b="b" t="t" l="l"/>
            <a:pathLst>
              <a:path h="1179787" w="5320657">
                <a:moveTo>
                  <a:pt x="0" y="0"/>
                </a:moveTo>
                <a:lnTo>
                  <a:pt x="5320658" y="0"/>
                </a:lnTo>
                <a:lnTo>
                  <a:pt x="5320658" y="1179787"/>
                </a:lnTo>
                <a:lnTo>
                  <a:pt x="0" y="11797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57624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6022429" y="5499435"/>
            <a:ext cx="5980493" cy="994202"/>
            <a:chOff x="0" y="0"/>
            <a:chExt cx="1575109" cy="26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5109" cy="261847"/>
            </a:xfrm>
            <a:custGeom>
              <a:avLst/>
              <a:gdLst/>
              <a:ahLst/>
              <a:cxnLst/>
              <a:rect r="r" b="b" t="t" l="l"/>
              <a:pathLst>
                <a:path h="261847" w="1575109">
                  <a:moveTo>
                    <a:pt x="19418" y="0"/>
                  </a:moveTo>
                  <a:lnTo>
                    <a:pt x="1555691" y="0"/>
                  </a:lnTo>
                  <a:cubicBezTo>
                    <a:pt x="1560841" y="0"/>
                    <a:pt x="1565780" y="2046"/>
                    <a:pt x="1569422" y="5687"/>
                  </a:cubicBezTo>
                  <a:cubicBezTo>
                    <a:pt x="1573063" y="9329"/>
                    <a:pt x="1575109" y="14268"/>
                    <a:pt x="1575109" y="19418"/>
                  </a:cubicBezTo>
                  <a:lnTo>
                    <a:pt x="1575109" y="242429"/>
                  </a:lnTo>
                  <a:cubicBezTo>
                    <a:pt x="1575109" y="247579"/>
                    <a:pt x="1573063" y="252518"/>
                    <a:pt x="1569422" y="256160"/>
                  </a:cubicBezTo>
                  <a:cubicBezTo>
                    <a:pt x="1565780" y="259802"/>
                    <a:pt x="1560841" y="261847"/>
                    <a:pt x="1555691" y="261847"/>
                  </a:cubicBezTo>
                  <a:lnTo>
                    <a:pt x="19418" y="261847"/>
                  </a:lnTo>
                  <a:cubicBezTo>
                    <a:pt x="14268" y="261847"/>
                    <a:pt x="9329" y="259802"/>
                    <a:pt x="5687" y="256160"/>
                  </a:cubicBezTo>
                  <a:cubicBezTo>
                    <a:pt x="2046" y="252518"/>
                    <a:pt x="0" y="247579"/>
                    <a:pt x="0" y="242429"/>
                  </a:cubicBezTo>
                  <a:lnTo>
                    <a:pt x="0" y="19418"/>
                  </a:lnTo>
                  <a:cubicBezTo>
                    <a:pt x="0" y="14268"/>
                    <a:pt x="2046" y="9329"/>
                    <a:pt x="5687" y="5687"/>
                  </a:cubicBezTo>
                  <a:cubicBezTo>
                    <a:pt x="9329" y="2046"/>
                    <a:pt x="14268" y="0"/>
                    <a:pt x="19418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575109" cy="338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Trust in Every Foundation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224999" y="-3155352"/>
            <a:ext cx="6476173" cy="4273276"/>
            <a:chOff x="0" y="0"/>
            <a:chExt cx="1077827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4056" y="23761"/>
              <a:ext cx="1029715" cy="687439"/>
            </a:xfrm>
            <a:custGeom>
              <a:avLst/>
              <a:gdLst/>
              <a:ahLst/>
              <a:cxnLst/>
              <a:rect r="r" b="b" t="t" l="l"/>
              <a:pathLst>
                <a:path h="687439" w="1029715">
                  <a:moveTo>
                    <a:pt x="543737" y="14351"/>
                  </a:moveTo>
                  <a:lnTo>
                    <a:pt x="1024892" y="649327"/>
                  </a:lnTo>
                  <a:cubicBezTo>
                    <a:pt x="1030340" y="656517"/>
                    <a:pt x="1031247" y="666173"/>
                    <a:pt x="1027233" y="674251"/>
                  </a:cubicBezTo>
                  <a:cubicBezTo>
                    <a:pt x="1023218" y="682330"/>
                    <a:pt x="1014975" y="687439"/>
                    <a:pt x="1005954" y="687439"/>
                  </a:cubicBezTo>
                  <a:lnTo>
                    <a:pt x="23762" y="687439"/>
                  </a:lnTo>
                  <a:cubicBezTo>
                    <a:pt x="14741" y="687439"/>
                    <a:pt x="6497" y="682330"/>
                    <a:pt x="2483" y="674251"/>
                  </a:cubicBezTo>
                  <a:cubicBezTo>
                    <a:pt x="-1532" y="666173"/>
                    <a:pt x="-625" y="656517"/>
                    <a:pt x="4823" y="649327"/>
                  </a:cubicBezTo>
                  <a:lnTo>
                    <a:pt x="485978" y="14351"/>
                  </a:lnTo>
                  <a:cubicBezTo>
                    <a:pt x="492828" y="5311"/>
                    <a:pt x="503516" y="0"/>
                    <a:pt x="514858" y="0"/>
                  </a:cubicBezTo>
                  <a:cubicBezTo>
                    <a:pt x="526200" y="0"/>
                    <a:pt x="536887" y="5311"/>
                    <a:pt x="543737" y="14351"/>
                  </a:cubicBezTo>
                  <a:close/>
                </a:path>
              </a:pathLst>
            </a:custGeom>
            <a:solidFill>
              <a:srgbClr val="0A5B34">
                <a:alpha val="8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68411" y="254000"/>
              <a:ext cx="741006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224999" y="9676368"/>
            <a:ext cx="3111500" cy="1221264"/>
          </a:xfrm>
          <a:custGeom>
            <a:avLst/>
            <a:gdLst/>
            <a:ahLst/>
            <a:cxnLst/>
            <a:rect r="r" b="b" t="t" l="l"/>
            <a:pathLst>
              <a:path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68234" y="385226"/>
            <a:ext cx="899017" cy="732699"/>
          </a:xfrm>
          <a:custGeom>
            <a:avLst/>
            <a:gdLst/>
            <a:ahLst/>
            <a:cxnLst/>
            <a:rect r="r" b="b" t="t" l="l"/>
            <a:pathLst>
              <a:path h="732699" w="899017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85256" y="-339102"/>
            <a:ext cx="3111500" cy="1221264"/>
          </a:xfrm>
          <a:custGeom>
            <a:avLst/>
            <a:gdLst/>
            <a:ahLst/>
            <a:cxnLst/>
            <a:rect r="r" b="b" t="t" l="l"/>
            <a:pathLst>
              <a:path h="1221264" w="3111500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81458" y="1944776"/>
            <a:ext cx="2722483" cy="1589328"/>
          </a:xfrm>
          <a:custGeom>
            <a:avLst/>
            <a:gdLst/>
            <a:ahLst/>
            <a:cxnLst/>
            <a:rect r="r" b="b" t="t" l="l"/>
            <a:pathLst>
              <a:path h="1589328" w="2722483">
                <a:moveTo>
                  <a:pt x="0" y="0"/>
                </a:moveTo>
                <a:lnTo>
                  <a:pt x="2722483" y="0"/>
                </a:lnTo>
                <a:lnTo>
                  <a:pt x="2722483" y="1589328"/>
                </a:lnTo>
                <a:lnTo>
                  <a:pt x="0" y="15893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952" t="-64999" r="-37641" b="-125512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3479120" y="6624356"/>
            <a:ext cx="6476173" cy="4273276"/>
            <a:chOff x="0" y="0"/>
            <a:chExt cx="1077827" cy="711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4056" y="23761"/>
              <a:ext cx="1029715" cy="687439"/>
            </a:xfrm>
            <a:custGeom>
              <a:avLst/>
              <a:gdLst/>
              <a:ahLst/>
              <a:cxnLst/>
              <a:rect r="r" b="b" t="t" l="l"/>
              <a:pathLst>
                <a:path h="687439" w="1029715">
                  <a:moveTo>
                    <a:pt x="543737" y="14351"/>
                  </a:moveTo>
                  <a:lnTo>
                    <a:pt x="1024892" y="649327"/>
                  </a:lnTo>
                  <a:cubicBezTo>
                    <a:pt x="1030340" y="656517"/>
                    <a:pt x="1031247" y="666173"/>
                    <a:pt x="1027233" y="674251"/>
                  </a:cubicBezTo>
                  <a:cubicBezTo>
                    <a:pt x="1023218" y="682330"/>
                    <a:pt x="1014975" y="687439"/>
                    <a:pt x="1005954" y="687439"/>
                  </a:cubicBezTo>
                  <a:lnTo>
                    <a:pt x="23762" y="687439"/>
                  </a:lnTo>
                  <a:cubicBezTo>
                    <a:pt x="14741" y="687439"/>
                    <a:pt x="6497" y="682330"/>
                    <a:pt x="2483" y="674251"/>
                  </a:cubicBezTo>
                  <a:cubicBezTo>
                    <a:pt x="-1532" y="666173"/>
                    <a:pt x="-625" y="656517"/>
                    <a:pt x="4823" y="649327"/>
                  </a:cubicBezTo>
                  <a:lnTo>
                    <a:pt x="485978" y="14351"/>
                  </a:lnTo>
                  <a:cubicBezTo>
                    <a:pt x="492828" y="5311"/>
                    <a:pt x="503516" y="0"/>
                    <a:pt x="514858" y="0"/>
                  </a:cubicBezTo>
                  <a:cubicBezTo>
                    <a:pt x="526200" y="0"/>
                    <a:pt x="536887" y="5311"/>
                    <a:pt x="543737" y="14351"/>
                  </a:cubicBezTo>
                  <a:close/>
                </a:path>
              </a:pathLst>
            </a:custGeom>
            <a:solidFill>
              <a:srgbClr val="0A5B34">
                <a:alpha val="8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68411" y="254000"/>
              <a:ext cx="741006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053151" y="8987790"/>
            <a:ext cx="688578" cy="68857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1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887142" y="3534104"/>
            <a:ext cx="6513716" cy="220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81"/>
              </a:lnSpc>
            </a:pPr>
            <a:r>
              <a:rPr lang="en-US" sz="14281" b="true">
                <a:solidFill>
                  <a:srgbClr val="23403D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CHAYA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16419" y="2136896"/>
            <a:ext cx="1364986" cy="1364986"/>
          </a:xfrm>
          <a:custGeom>
            <a:avLst/>
            <a:gdLst/>
            <a:ahLst/>
            <a:cxnLst/>
            <a:rect r="r" b="b" t="t" l="l"/>
            <a:pathLst>
              <a:path h="1364986" w="1364986">
                <a:moveTo>
                  <a:pt x="0" y="0"/>
                </a:moveTo>
                <a:lnTo>
                  <a:pt x="1364987" y="0"/>
                </a:lnTo>
                <a:lnTo>
                  <a:pt x="1364987" y="1364986"/>
                </a:lnTo>
                <a:lnTo>
                  <a:pt x="0" y="136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09634" y="4193502"/>
            <a:ext cx="1269062" cy="1269062"/>
          </a:xfrm>
          <a:custGeom>
            <a:avLst/>
            <a:gdLst/>
            <a:ahLst/>
            <a:cxnLst/>
            <a:rect r="r" b="b" t="t" l="l"/>
            <a:pathLst>
              <a:path h="1269062" w="1269062">
                <a:moveTo>
                  <a:pt x="0" y="0"/>
                </a:moveTo>
                <a:lnTo>
                  <a:pt x="1269062" y="0"/>
                </a:lnTo>
                <a:lnTo>
                  <a:pt x="1269062" y="1269063"/>
                </a:lnTo>
                <a:lnTo>
                  <a:pt x="0" y="12690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9652" y="783796"/>
            <a:ext cx="1150379" cy="1102926"/>
          </a:xfrm>
          <a:custGeom>
            <a:avLst/>
            <a:gdLst/>
            <a:ahLst/>
            <a:cxnLst/>
            <a:rect r="r" b="b" t="t" l="l"/>
            <a:pathLst>
              <a:path h="1102926" w="1150379">
                <a:moveTo>
                  <a:pt x="0" y="0"/>
                </a:moveTo>
                <a:lnTo>
                  <a:pt x="1150379" y="0"/>
                </a:lnTo>
                <a:lnTo>
                  <a:pt x="1150379" y="1102926"/>
                </a:lnTo>
                <a:lnTo>
                  <a:pt x="0" y="1102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55899" y="4087111"/>
            <a:ext cx="1211644" cy="1327498"/>
          </a:xfrm>
          <a:custGeom>
            <a:avLst/>
            <a:gdLst/>
            <a:ahLst/>
            <a:cxnLst/>
            <a:rect r="r" b="b" t="t" l="l"/>
            <a:pathLst>
              <a:path h="1327498" w="1211644">
                <a:moveTo>
                  <a:pt x="0" y="0"/>
                </a:moveTo>
                <a:lnTo>
                  <a:pt x="1211643" y="0"/>
                </a:lnTo>
                <a:lnTo>
                  <a:pt x="1211643" y="1327498"/>
                </a:lnTo>
                <a:lnTo>
                  <a:pt x="0" y="1327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2609822" y="1376902"/>
            <a:ext cx="612462" cy="9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399231" y="7708194"/>
            <a:ext cx="1234561" cy="1072525"/>
          </a:xfrm>
          <a:custGeom>
            <a:avLst/>
            <a:gdLst/>
            <a:ahLst/>
            <a:cxnLst/>
            <a:rect r="r" b="b" t="t" l="l"/>
            <a:pathLst>
              <a:path h="1072525" w="1234561">
                <a:moveTo>
                  <a:pt x="0" y="0"/>
                </a:moveTo>
                <a:lnTo>
                  <a:pt x="1234562" y="0"/>
                </a:lnTo>
                <a:lnTo>
                  <a:pt x="1234562" y="1072525"/>
                </a:lnTo>
                <a:lnTo>
                  <a:pt x="0" y="1072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 flipV="true">
            <a:off x="5081014" y="4743450"/>
            <a:ext cx="674884" cy="74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823048" y="7696411"/>
            <a:ext cx="1011144" cy="1096091"/>
          </a:xfrm>
          <a:custGeom>
            <a:avLst/>
            <a:gdLst/>
            <a:ahLst/>
            <a:cxnLst/>
            <a:rect r="r" b="b" t="t" l="l"/>
            <a:pathLst>
              <a:path h="1096091" w="1011144">
                <a:moveTo>
                  <a:pt x="0" y="0"/>
                </a:moveTo>
                <a:lnTo>
                  <a:pt x="1011144" y="0"/>
                </a:lnTo>
                <a:lnTo>
                  <a:pt x="1011144" y="1096091"/>
                </a:lnTo>
                <a:lnTo>
                  <a:pt x="0" y="10960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27368" y="4121854"/>
            <a:ext cx="1117746" cy="1140558"/>
          </a:xfrm>
          <a:custGeom>
            <a:avLst/>
            <a:gdLst/>
            <a:ahLst/>
            <a:cxnLst/>
            <a:rect r="r" b="b" t="t" l="l"/>
            <a:pathLst>
              <a:path h="1140558" w="1117746">
                <a:moveTo>
                  <a:pt x="0" y="0"/>
                </a:moveTo>
                <a:lnTo>
                  <a:pt x="1117747" y="0"/>
                </a:lnTo>
                <a:lnTo>
                  <a:pt x="1117747" y="1140557"/>
                </a:lnTo>
                <a:lnTo>
                  <a:pt x="0" y="11405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1992" y="7272575"/>
            <a:ext cx="1090942" cy="1000940"/>
          </a:xfrm>
          <a:custGeom>
            <a:avLst/>
            <a:gdLst/>
            <a:ahLst/>
            <a:cxnLst/>
            <a:rect r="r" b="b" t="t" l="l"/>
            <a:pathLst>
              <a:path h="1000940" w="1090942">
                <a:moveTo>
                  <a:pt x="0" y="0"/>
                </a:moveTo>
                <a:lnTo>
                  <a:pt x="1090942" y="0"/>
                </a:lnTo>
                <a:lnTo>
                  <a:pt x="1090942" y="1000940"/>
                </a:lnTo>
                <a:lnTo>
                  <a:pt x="0" y="100094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3479" y="4250683"/>
            <a:ext cx="1039455" cy="1116602"/>
          </a:xfrm>
          <a:custGeom>
            <a:avLst/>
            <a:gdLst/>
            <a:ahLst/>
            <a:cxnLst/>
            <a:rect r="r" b="b" t="t" l="l"/>
            <a:pathLst>
              <a:path h="1116602" w="1039455">
                <a:moveTo>
                  <a:pt x="0" y="0"/>
                </a:moveTo>
                <a:lnTo>
                  <a:pt x="1039455" y="0"/>
                </a:lnTo>
                <a:lnTo>
                  <a:pt x="1039455" y="1116601"/>
                </a:lnTo>
                <a:lnTo>
                  <a:pt x="0" y="11166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04513" y="783796"/>
            <a:ext cx="1030541" cy="968353"/>
          </a:xfrm>
          <a:custGeom>
            <a:avLst/>
            <a:gdLst/>
            <a:ahLst/>
            <a:cxnLst/>
            <a:rect r="r" b="b" t="t" l="l"/>
            <a:pathLst>
              <a:path h="968353" w="1030541">
                <a:moveTo>
                  <a:pt x="0" y="0"/>
                </a:moveTo>
                <a:lnTo>
                  <a:pt x="1030541" y="0"/>
                </a:lnTo>
                <a:lnTo>
                  <a:pt x="1030541" y="968354"/>
                </a:lnTo>
                <a:lnTo>
                  <a:pt x="0" y="96835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80267" y="7280953"/>
            <a:ext cx="1554787" cy="1002838"/>
          </a:xfrm>
          <a:custGeom>
            <a:avLst/>
            <a:gdLst/>
            <a:ahLst/>
            <a:cxnLst/>
            <a:rect r="r" b="b" t="t" l="l"/>
            <a:pathLst>
              <a:path h="1002838" w="1554787">
                <a:moveTo>
                  <a:pt x="0" y="0"/>
                </a:moveTo>
                <a:lnTo>
                  <a:pt x="1554787" y="0"/>
                </a:lnTo>
                <a:lnTo>
                  <a:pt x="1554787" y="1002838"/>
                </a:lnTo>
                <a:lnTo>
                  <a:pt x="0" y="100283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7433227" y="3692382"/>
            <a:ext cx="465685" cy="107011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7898912" y="3692382"/>
            <a:ext cx="1881737" cy="105106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7062793" y="4762495"/>
            <a:ext cx="551366" cy="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9495590" y="4742195"/>
            <a:ext cx="814282" cy="12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2843196" y="1380453"/>
            <a:ext cx="1415848" cy="34023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2570365" y="4781550"/>
            <a:ext cx="1707729" cy="29962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H="true">
            <a:off x="2385942" y="7773045"/>
            <a:ext cx="661334" cy="95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flipH="true">
            <a:off x="2404600" y="4776217"/>
            <a:ext cx="1872828" cy="655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flipH="true">
            <a:off x="6320650" y="6039315"/>
            <a:ext cx="19050" cy="5528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6339700" y="6876377"/>
            <a:ext cx="1963140" cy="6903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4976239" y="6900902"/>
            <a:ext cx="1350339" cy="5377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8293072" y="7402591"/>
            <a:ext cx="19536" cy="2925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4975996" y="7384194"/>
            <a:ext cx="243" cy="1824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flipV="true">
            <a:off x="11979302" y="4828033"/>
            <a:ext cx="414825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>
            <a:off x="14277892" y="7970448"/>
            <a:ext cx="9023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>
            <a:off x="13242726" y="4812880"/>
            <a:ext cx="1668597" cy="31542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3261908" y="1399503"/>
            <a:ext cx="1762076" cy="34345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4633140" y="1395949"/>
            <a:ext cx="743325" cy="130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>
            <a:off x="13261908" y="4828033"/>
            <a:ext cx="214150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4" id="34"/>
          <p:cNvSpPr txBox="true"/>
          <p:nvPr/>
        </p:nvSpPr>
        <p:spPr>
          <a:xfrm rot="0">
            <a:off x="5955806" y="6569625"/>
            <a:ext cx="767788" cy="306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8"/>
              </a:lnSpc>
              <a:spcBef>
                <a:spcPct val="0"/>
              </a:spcBef>
            </a:pPr>
            <a:r>
              <a:rPr lang="en-US" sz="169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B2B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62651" y="4486275"/>
            <a:ext cx="589002" cy="44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361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B2C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24362" y="4551809"/>
            <a:ext cx="589002" cy="443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361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B2C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146321" y="-154266"/>
            <a:ext cx="8246904" cy="109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2"/>
              </a:lnSpc>
              <a:spcBef>
                <a:spcPct val="0"/>
              </a:spcBef>
            </a:pPr>
            <a:r>
              <a:rPr lang="en-US" sz="59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DISTRIBUTION PLAN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346560" y="5454325"/>
            <a:ext cx="2267599" cy="63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Dhaka central </a:t>
            </a:r>
          </a:p>
          <a:p>
            <a:pPr algn="ctr">
              <a:lnSpc>
                <a:spcPts val="1024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Distribution Hub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901677" y="5595945"/>
            <a:ext cx="2267599" cy="794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8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Chittagong central </a:t>
            </a:r>
          </a:p>
          <a:p>
            <a:pPr algn="ctr">
              <a:lnSpc>
                <a:spcPts val="2048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Distribution Hub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55651" y="9844785"/>
            <a:ext cx="8323045" cy="28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8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Key channels in B2C: </a:t>
            </a:r>
            <a:r>
              <a:rPr lang="en-US" sz="2048">
                <a:solidFill>
                  <a:srgbClr val="231F20"/>
                </a:solidFill>
                <a:latin typeface="Tenor Sans"/>
                <a:ea typeface="Tenor Sans"/>
                <a:cs typeface="Tenor Sans"/>
                <a:sym typeface="Tenor Sans"/>
              </a:rPr>
              <a:t>Retail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9407" y="1969217"/>
            <a:ext cx="2267599" cy="37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Zone-1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42224" y="5395890"/>
            <a:ext cx="2267599" cy="37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Zone-2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71042" y="8359240"/>
            <a:ext cx="2267599" cy="37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Zone-3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991701" y="1814320"/>
            <a:ext cx="2267599" cy="37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Zone-1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004802" y="5267325"/>
            <a:ext cx="2267599" cy="37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Zone-2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952442" y="8260439"/>
            <a:ext cx="2267599" cy="37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2"/>
              </a:lnSpc>
            </a:pPr>
            <a:r>
              <a:rPr lang="en-US" sz="2048">
                <a:solidFill>
                  <a:srgbClr val="008625"/>
                </a:solidFill>
                <a:latin typeface="Tenor Sans"/>
                <a:ea typeface="Tenor Sans"/>
                <a:cs typeface="Tenor Sans"/>
                <a:sym typeface="Tenor Sans"/>
              </a:rPr>
              <a:t>Zone-3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-316179" y="2279010"/>
            <a:ext cx="4042042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uttora,Mirpur,Dhanmondi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1035" y="5791408"/>
            <a:ext cx="3287613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Keraniganj,Jatrabari,Demra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69407" y="8654515"/>
            <a:ext cx="2338239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Savar,Tongi,Ashulia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512012" y="2117086"/>
            <a:ext cx="3148459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Agrabad,GEC,Chawkbazar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455275" y="5599690"/>
            <a:ext cx="3148459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EPZ,Patenga,Halishahar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383431" y="8563903"/>
            <a:ext cx="3148459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Sitakunda,Patiya,Awara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714128" y="8868701"/>
            <a:ext cx="2773263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Gabtoli industrial Area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216419" y="8777496"/>
            <a:ext cx="2839045" cy="38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Tejgoan Industrial Area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0">
            <a:off x="0" y="0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1" y="0"/>
                </a:lnTo>
                <a:lnTo>
                  <a:pt x="1361241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31952" t="-64999" r="-37641" b="-125512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17053151" y="9177545"/>
            <a:ext cx="688578" cy="688578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2710" y="-11261066"/>
            <a:ext cx="14118862" cy="11831473"/>
            <a:chOff x="0" y="0"/>
            <a:chExt cx="837155" cy="701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421" y="0"/>
              <a:ext cx="828313" cy="701528"/>
            </a:xfrm>
            <a:custGeom>
              <a:avLst/>
              <a:gdLst/>
              <a:ahLst/>
              <a:cxnLst/>
              <a:rect r="r" b="b" t="t" l="l"/>
              <a:pathLst>
                <a:path h="701528" w="828313">
                  <a:moveTo>
                    <a:pt x="824488" y="364998"/>
                  </a:moveTo>
                  <a:lnTo>
                    <a:pt x="637780" y="687294"/>
                  </a:lnTo>
                  <a:cubicBezTo>
                    <a:pt x="632676" y="696104"/>
                    <a:pt x="623265" y="701528"/>
                    <a:pt x="613084" y="701528"/>
                  </a:cubicBezTo>
                  <a:lnTo>
                    <a:pt x="215229" y="701528"/>
                  </a:lnTo>
                  <a:cubicBezTo>
                    <a:pt x="205047" y="701528"/>
                    <a:pt x="195637" y="696104"/>
                    <a:pt x="190533" y="687294"/>
                  </a:cubicBezTo>
                  <a:lnTo>
                    <a:pt x="3825" y="364998"/>
                  </a:lnTo>
                  <a:cubicBezTo>
                    <a:pt x="-1275" y="356194"/>
                    <a:pt x="-1275" y="345334"/>
                    <a:pt x="3825" y="336530"/>
                  </a:cubicBezTo>
                  <a:lnTo>
                    <a:pt x="190533" y="14234"/>
                  </a:lnTo>
                  <a:cubicBezTo>
                    <a:pt x="195637" y="5424"/>
                    <a:pt x="205047" y="0"/>
                    <a:pt x="215229" y="0"/>
                  </a:cubicBezTo>
                  <a:lnTo>
                    <a:pt x="613084" y="0"/>
                  </a:lnTo>
                  <a:cubicBezTo>
                    <a:pt x="623265" y="0"/>
                    <a:pt x="632676" y="5424"/>
                    <a:pt x="637780" y="14234"/>
                  </a:cubicBezTo>
                  <a:lnTo>
                    <a:pt x="824488" y="336530"/>
                  </a:lnTo>
                  <a:cubicBezTo>
                    <a:pt x="829588" y="345334"/>
                    <a:pt x="829588" y="356194"/>
                    <a:pt x="824488" y="364998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76200"/>
              <a:ext cx="608555" cy="777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291496" y="4720066"/>
            <a:ext cx="2916317" cy="4898679"/>
            <a:chOff x="0" y="0"/>
            <a:chExt cx="768084" cy="12901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8084" cy="1290187"/>
            </a:xfrm>
            <a:custGeom>
              <a:avLst/>
              <a:gdLst/>
              <a:ahLst/>
              <a:cxnLst/>
              <a:rect r="r" b="b" t="t" l="l"/>
              <a:pathLst>
                <a:path h="1290187" w="768084">
                  <a:moveTo>
                    <a:pt x="0" y="0"/>
                  </a:moveTo>
                  <a:lnTo>
                    <a:pt x="768084" y="0"/>
                  </a:lnTo>
                  <a:lnTo>
                    <a:pt x="768084" y="1290187"/>
                  </a:lnTo>
                  <a:lnTo>
                    <a:pt x="0" y="1290187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768084" cy="1366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92458" y="1713829"/>
            <a:ext cx="3282349" cy="4082583"/>
            <a:chOff x="0" y="0"/>
            <a:chExt cx="864487" cy="10752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4487" cy="1075248"/>
            </a:xfrm>
            <a:custGeom>
              <a:avLst/>
              <a:gdLst/>
              <a:ahLst/>
              <a:cxnLst/>
              <a:rect r="r" b="b" t="t" l="l"/>
              <a:pathLst>
                <a:path h="1075248" w="864487">
                  <a:moveTo>
                    <a:pt x="0" y="0"/>
                  </a:moveTo>
                  <a:lnTo>
                    <a:pt x="864487" y="0"/>
                  </a:lnTo>
                  <a:lnTo>
                    <a:pt x="864487" y="1075248"/>
                  </a:lnTo>
                  <a:lnTo>
                    <a:pt x="0" y="1075248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64487" cy="1151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-1939353" y="-902565"/>
            <a:ext cx="3802346" cy="3862529"/>
            <a:chOff x="0" y="0"/>
            <a:chExt cx="670084" cy="6806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3067" y="38016"/>
              <a:ext cx="623950" cy="642674"/>
            </a:xfrm>
            <a:custGeom>
              <a:avLst/>
              <a:gdLst/>
              <a:ahLst/>
              <a:cxnLst/>
              <a:rect r="r" b="b" t="t" l="l"/>
              <a:pathLst>
                <a:path h="642674" w="623950">
                  <a:moveTo>
                    <a:pt x="338950" y="16788"/>
                  </a:moveTo>
                  <a:lnTo>
                    <a:pt x="620042" y="587870"/>
                  </a:lnTo>
                  <a:cubicBezTo>
                    <a:pt x="625842" y="599653"/>
                    <a:pt x="625149" y="613595"/>
                    <a:pt x="618210" y="624745"/>
                  </a:cubicBezTo>
                  <a:cubicBezTo>
                    <a:pt x="611270" y="635895"/>
                    <a:pt x="599067" y="642674"/>
                    <a:pt x="585934" y="642674"/>
                  </a:cubicBezTo>
                  <a:lnTo>
                    <a:pt x="38016" y="642674"/>
                  </a:lnTo>
                  <a:cubicBezTo>
                    <a:pt x="24883" y="642674"/>
                    <a:pt x="12680" y="635895"/>
                    <a:pt x="5740" y="624745"/>
                  </a:cubicBezTo>
                  <a:cubicBezTo>
                    <a:pt x="-1199" y="613595"/>
                    <a:pt x="-1892" y="599653"/>
                    <a:pt x="3908" y="587870"/>
                  </a:cubicBezTo>
                  <a:lnTo>
                    <a:pt x="285000" y="16788"/>
                  </a:lnTo>
                  <a:cubicBezTo>
                    <a:pt x="290059" y="6510"/>
                    <a:pt x="300519" y="0"/>
                    <a:pt x="311975" y="0"/>
                  </a:cubicBezTo>
                  <a:cubicBezTo>
                    <a:pt x="323431" y="0"/>
                    <a:pt x="333891" y="6510"/>
                    <a:pt x="338950" y="16788"/>
                  </a:cubicBezTo>
                  <a:close/>
                </a:path>
              </a:pathLst>
            </a:custGeom>
            <a:solidFill>
              <a:srgbClr val="136234">
                <a:alpha val="8980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4701" y="239835"/>
              <a:ext cx="460683" cy="39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38181" y="47787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1194576" y="631368"/>
          <a:ext cx="16560206" cy="9408224"/>
        </p:xfrm>
        <a:graphic>
          <a:graphicData uri="http://schemas.openxmlformats.org/drawingml/2006/table">
            <a:tbl>
              <a:tblPr/>
              <a:tblGrid>
                <a:gridCol w="2149520"/>
                <a:gridCol w="2484104"/>
                <a:gridCol w="1672393"/>
                <a:gridCol w="1786135"/>
                <a:gridCol w="1916461"/>
                <a:gridCol w="1796619"/>
                <a:gridCol w="2434343"/>
                <a:gridCol w="2320630"/>
              </a:tblGrid>
              <a:tr h="15678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Evaluation criteria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8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Chaya (Medical Waste Eco-roof)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8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Plastile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8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Traditional Tin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47625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8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1524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UPVC Sheet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8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Partex Plastic Sheet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8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Meghna Group Cement Sheet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8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Nazir Hossain Products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F287"/>
                    </a:solidFill>
                  </a:tcPr>
                </a:tc>
              </a:tr>
              <a:tr h="17074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E5D35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Material 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2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Sterilized medical-grade plastic waste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Reycled single-use plastic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Galvanized Iron/Steel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Virgin or Industrial recycled plastic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Virgin plastic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Cement + fibre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Mixed plastic waste + sand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42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E5D35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Maintanance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2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Very low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High (rust)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Low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Low-moderate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17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i="true">
                          <a:solidFill>
                            <a:srgbClr val="0E5D35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Load efficiency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2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Excellent-suitable for weak structures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Excellent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Good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Good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Poor high-dead load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0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i="true">
                          <a:solidFill>
                            <a:srgbClr val="136234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Weight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2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Lightweight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Medium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Light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Very heavy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17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i="true">
                          <a:solidFill>
                            <a:srgbClr val="136234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Durability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2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High-moisture, chemical &amp; rust-resistant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Moderate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High but brittle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40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i="true">
                          <a:solidFill>
                            <a:srgbClr val="0E5D35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Heat resistance &amp; waterproofing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2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Excellent-low thermal conductivity , 100% waterproof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Good , waterproof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Very poor , waterproof initially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Good . waterproof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Moderate, waterproof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Poor-moderate , waterproof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Moderate, waterproof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2340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6" id="16"/>
          <p:cNvGrpSpPr/>
          <p:nvPr/>
        </p:nvGrpSpPr>
        <p:grpSpPr>
          <a:xfrm rot="0">
            <a:off x="17054125" y="9048235"/>
            <a:ext cx="2431652" cy="243165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F28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11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7447591" y="9425210"/>
            <a:ext cx="614382" cy="614382"/>
          </a:xfrm>
          <a:custGeom>
            <a:avLst/>
            <a:gdLst/>
            <a:ahLst/>
            <a:cxnLst/>
            <a:rect r="r" b="b" t="t" l="l"/>
            <a:pathLst>
              <a:path h="614382" w="614382">
                <a:moveTo>
                  <a:pt x="0" y="0"/>
                </a:moveTo>
                <a:lnTo>
                  <a:pt x="614382" y="0"/>
                </a:lnTo>
                <a:lnTo>
                  <a:pt x="614382" y="614382"/>
                </a:lnTo>
                <a:lnTo>
                  <a:pt x="0" y="61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786542" y="-105054"/>
            <a:ext cx="4817864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b="true" sz="3200">
                <a:solidFill>
                  <a:srgbClr val="F9F9F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COMPETITIVE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043790" y="9465701"/>
            <a:ext cx="1421984" cy="45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4824" y="-10355552"/>
            <a:ext cx="14118862" cy="11182813"/>
            <a:chOff x="0" y="0"/>
            <a:chExt cx="837155" cy="663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640" y="0"/>
              <a:ext cx="827874" cy="663067"/>
            </a:xfrm>
            <a:custGeom>
              <a:avLst/>
              <a:gdLst/>
              <a:ahLst/>
              <a:cxnLst/>
              <a:rect r="r" b="b" t="t" l="l"/>
              <a:pathLst>
                <a:path h="663067" w="827874">
                  <a:moveTo>
                    <a:pt x="823918" y="345559"/>
                  </a:moveTo>
                  <a:lnTo>
                    <a:pt x="637911" y="649041"/>
                  </a:lnTo>
                  <a:cubicBezTo>
                    <a:pt x="632570" y="657755"/>
                    <a:pt x="623085" y="663067"/>
                    <a:pt x="612865" y="663067"/>
                  </a:cubicBezTo>
                  <a:lnTo>
                    <a:pt x="215010" y="663067"/>
                  </a:lnTo>
                  <a:cubicBezTo>
                    <a:pt x="204790" y="663067"/>
                    <a:pt x="195304" y="657755"/>
                    <a:pt x="189964" y="649041"/>
                  </a:cubicBezTo>
                  <a:lnTo>
                    <a:pt x="3956" y="345559"/>
                  </a:lnTo>
                  <a:cubicBezTo>
                    <a:pt x="-1319" y="336952"/>
                    <a:pt x="-1319" y="326114"/>
                    <a:pt x="3956" y="317508"/>
                  </a:cubicBezTo>
                  <a:lnTo>
                    <a:pt x="189964" y="14025"/>
                  </a:lnTo>
                  <a:cubicBezTo>
                    <a:pt x="195304" y="5312"/>
                    <a:pt x="204790" y="0"/>
                    <a:pt x="215010" y="0"/>
                  </a:cubicBezTo>
                  <a:lnTo>
                    <a:pt x="612865" y="0"/>
                  </a:lnTo>
                  <a:cubicBezTo>
                    <a:pt x="623085" y="0"/>
                    <a:pt x="632570" y="5312"/>
                    <a:pt x="637911" y="14025"/>
                  </a:cubicBezTo>
                  <a:lnTo>
                    <a:pt x="823918" y="317508"/>
                  </a:lnTo>
                  <a:cubicBezTo>
                    <a:pt x="829193" y="326114"/>
                    <a:pt x="829193" y="336952"/>
                    <a:pt x="823918" y="345559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76200"/>
              <a:ext cx="608555" cy="73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457205" y="1411596"/>
          <a:ext cx="15940235" cy="7413280"/>
        </p:xfrm>
        <a:graphic>
          <a:graphicData uri="http://schemas.openxmlformats.org/drawingml/2006/table">
            <a:tbl>
              <a:tblPr/>
              <a:tblGrid>
                <a:gridCol w="2261997"/>
                <a:gridCol w="2242317"/>
                <a:gridCol w="2281678"/>
                <a:gridCol w="2378653"/>
                <a:gridCol w="2378653"/>
                <a:gridCol w="2378653"/>
                <a:gridCol w="2018283"/>
              </a:tblGrid>
              <a:tr h="1838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UNIT SOLD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REVENUE (BDT)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COGS (BDT)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NET PROFIT (BDT)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GROSS PROFIT (BDT)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TOTAL OPERATING EXPENSES (BDT)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</a:tr>
              <a:tr h="12741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Year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1333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1599600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1554775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-925675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44825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970500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39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Year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2042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2450400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2123350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-1007450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327050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1334500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60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Year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3125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3750000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3244375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-1277375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505625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1783000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00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Year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9375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11250000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7578125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1425875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BC6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3671875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2246000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8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Year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16620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19944000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11762500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6797500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9419000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2621500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4007224" y="9206225"/>
            <a:ext cx="11123976" cy="747284"/>
            <a:chOff x="0" y="0"/>
            <a:chExt cx="4434861" cy="2979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34861" cy="297924"/>
            </a:xfrm>
            <a:custGeom>
              <a:avLst/>
              <a:gdLst/>
              <a:ahLst/>
              <a:cxnLst/>
              <a:rect r="r" b="b" t="t" l="l"/>
              <a:pathLst>
                <a:path h="297924" w="4434861">
                  <a:moveTo>
                    <a:pt x="4231661" y="0"/>
                  </a:moveTo>
                  <a:cubicBezTo>
                    <a:pt x="4343885" y="0"/>
                    <a:pt x="4434861" y="66693"/>
                    <a:pt x="4434861" y="148962"/>
                  </a:cubicBezTo>
                  <a:cubicBezTo>
                    <a:pt x="4434861" y="231231"/>
                    <a:pt x="4343885" y="297924"/>
                    <a:pt x="4231661" y="297924"/>
                  </a:cubicBezTo>
                  <a:lnTo>
                    <a:pt x="203200" y="297924"/>
                  </a:lnTo>
                  <a:cubicBezTo>
                    <a:pt x="90976" y="297924"/>
                    <a:pt x="0" y="231231"/>
                    <a:pt x="0" y="148962"/>
                  </a:cubicBezTo>
                  <a:cubicBezTo>
                    <a:pt x="0" y="6669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4434861" cy="374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OUR BREAK-EVEN IS APPROXIMATELY AT 4 YEARS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892458" y="1713829"/>
            <a:ext cx="3282349" cy="4082583"/>
            <a:chOff x="0" y="0"/>
            <a:chExt cx="864487" cy="1075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4487" cy="1075248"/>
            </a:xfrm>
            <a:custGeom>
              <a:avLst/>
              <a:gdLst/>
              <a:ahLst/>
              <a:cxnLst/>
              <a:rect r="r" b="b" t="t" l="l"/>
              <a:pathLst>
                <a:path h="1075248" w="864487">
                  <a:moveTo>
                    <a:pt x="0" y="0"/>
                  </a:moveTo>
                  <a:lnTo>
                    <a:pt x="864487" y="0"/>
                  </a:lnTo>
                  <a:lnTo>
                    <a:pt x="864487" y="1075248"/>
                  </a:lnTo>
                  <a:lnTo>
                    <a:pt x="0" y="1075248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64487" cy="1151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2291496" y="4720066"/>
            <a:ext cx="2916317" cy="4898679"/>
            <a:chOff x="0" y="0"/>
            <a:chExt cx="768084" cy="12901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8084" cy="1290187"/>
            </a:xfrm>
            <a:custGeom>
              <a:avLst/>
              <a:gdLst/>
              <a:ahLst/>
              <a:cxnLst/>
              <a:rect r="r" b="b" t="t" l="l"/>
              <a:pathLst>
                <a:path h="1290187" w="768084">
                  <a:moveTo>
                    <a:pt x="0" y="0"/>
                  </a:moveTo>
                  <a:lnTo>
                    <a:pt x="768084" y="0"/>
                  </a:lnTo>
                  <a:lnTo>
                    <a:pt x="768084" y="1290187"/>
                  </a:lnTo>
                  <a:lnTo>
                    <a:pt x="0" y="1290187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768084" cy="1366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056002" y="75926"/>
            <a:ext cx="7231998" cy="55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3"/>
              </a:lnSpc>
              <a:spcBef>
                <a:spcPct val="0"/>
              </a:spcBef>
            </a:pPr>
            <a:r>
              <a:rPr lang="en-US" b="true" sz="308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FINANCIAL PROJECTION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053151" y="9264932"/>
            <a:ext cx="688578" cy="68857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70549" y="-9541925"/>
            <a:ext cx="14118862" cy="11182813"/>
            <a:chOff x="0" y="0"/>
            <a:chExt cx="837155" cy="663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640" y="0"/>
              <a:ext cx="827874" cy="663067"/>
            </a:xfrm>
            <a:custGeom>
              <a:avLst/>
              <a:gdLst/>
              <a:ahLst/>
              <a:cxnLst/>
              <a:rect r="r" b="b" t="t" l="l"/>
              <a:pathLst>
                <a:path h="663067" w="827874">
                  <a:moveTo>
                    <a:pt x="823918" y="345559"/>
                  </a:moveTo>
                  <a:lnTo>
                    <a:pt x="637911" y="649041"/>
                  </a:lnTo>
                  <a:cubicBezTo>
                    <a:pt x="632570" y="657755"/>
                    <a:pt x="623085" y="663067"/>
                    <a:pt x="612865" y="663067"/>
                  </a:cubicBezTo>
                  <a:lnTo>
                    <a:pt x="215010" y="663067"/>
                  </a:lnTo>
                  <a:cubicBezTo>
                    <a:pt x="204790" y="663067"/>
                    <a:pt x="195304" y="657755"/>
                    <a:pt x="189964" y="649041"/>
                  </a:cubicBezTo>
                  <a:lnTo>
                    <a:pt x="3956" y="345559"/>
                  </a:lnTo>
                  <a:cubicBezTo>
                    <a:pt x="-1319" y="336952"/>
                    <a:pt x="-1319" y="326114"/>
                    <a:pt x="3956" y="317508"/>
                  </a:cubicBezTo>
                  <a:lnTo>
                    <a:pt x="189964" y="14025"/>
                  </a:lnTo>
                  <a:cubicBezTo>
                    <a:pt x="195304" y="5312"/>
                    <a:pt x="204790" y="0"/>
                    <a:pt x="215010" y="0"/>
                  </a:cubicBezTo>
                  <a:lnTo>
                    <a:pt x="612865" y="0"/>
                  </a:lnTo>
                  <a:cubicBezTo>
                    <a:pt x="623085" y="0"/>
                    <a:pt x="632570" y="5312"/>
                    <a:pt x="637911" y="14025"/>
                  </a:cubicBezTo>
                  <a:lnTo>
                    <a:pt x="823918" y="317508"/>
                  </a:lnTo>
                  <a:cubicBezTo>
                    <a:pt x="829193" y="326114"/>
                    <a:pt x="829193" y="336952"/>
                    <a:pt x="823918" y="345559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76200"/>
              <a:ext cx="608555" cy="739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12302" y="2110720"/>
            <a:ext cx="3282349" cy="4082583"/>
            <a:chOff x="0" y="0"/>
            <a:chExt cx="864487" cy="10752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4487" cy="1075248"/>
            </a:xfrm>
            <a:custGeom>
              <a:avLst/>
              <a:gdLst/>
              <a:ahLst/>
              <a:cxnLst/>
              <a:rect r="r" b="b" t="t" l="l"/>
              <a:pathLst>
                <a:path h="1075248" w="864487">
                  <a:moveTo>
                    <a:pt x="0" y="0"/>
                  </a:moveTo>
                  <a:lnTo>
                    <a:pt x="864487" y="0"/>
                  </a:lnTo>
                  <a:lnTo>
                    <a:pt x="864487" y="1075248"/>
                  </a:lnTo>
                  <a:lnTo>
                    <a:pt x="0" y="1075248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64487" cy="1151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3398690" y="9834746"/>
            <a:ext cx="5310317" cy="5136277"/>
            <a:chOff x="0" y="0"/>
            <a:chExt cx="812800" cy="786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7111" y="26626"/>
              <a:ext cx="778578" cy="759535"/>
            </a:xfrm>
            <a:custGeom>
              <a:avLst/>
              <a:gdLst/>
              <a:ahLst/>
              <a:cxnLst/>
              <a:rect r="r" b="b" t="t" l="l"/>
              <a:pathLst>
                <a:path h="759535" w="778578">
                  <a:moveTo>
                    <a:pt x="409374" y="12227"/>
                  </a:moveTo>
                  <a:lnTo>
                    <a:pt x="775604" y="720682"/>
                  </a:lnTo>
                  <a:cubicBezTo>
                    <a:pt x="779871" y="728937"/>
                    <a:pt x="779527" y="738818"/>
                    <a:pt x="774695" y="746755"/>
                  </a:cubicBezTo>
                  <a:cubicBezTo>
                    <a:pt x="769863" y="754691"/>
                    <a:pt x="761244" y="759535"/>
                    <a:pt x="751952" y="759535"/>
                  </a:cubicBezTo>
                  <a:lnTo>
                    <a:pt x="26626" y="759535"/>
                  </a:lnTo>
                  <a:cubicBezTo>
                    <a:pt x="17334" y="759535"/>
                    <a:pt x="8715" y="754691"/>
                    <a:pt x="3883" y="746755"/>
                  </a:cubicBezTo>
                  <a:cubicBezTo>
                    <a:pt x="-949" y="738818"/>
                    <a:pt x="-1293" y="728937"/>
                    <a:pt x="2974" y="720682"/>
                  </a:cubicBezTo>
                  <a:lnTo>
                    <a:pt x="369204" y="12227"/>
                  </a:lnTo>
                  <a:cubicBezTo>
                    <a:pt x="373087" y="4717"/>
                    <a:pt x="380835" y="0"/>
                    <a:pt x="389289" y="0"/>
                  </a:cubicBezTo>
                  <a:cubicBezTo>
                    <a:pt x="397743" y="0"/>
                    <a:pt x="405491" y="4717"/>
                    <a:pt x="409374" y="12227"/>
                  </a:cubicBezTo>
                  <a:close/>
                </a:path>
              </a:pathLst>
            </a:custGeom>
            <a:solidFill>
              <a:srgbClr val="1362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88803"/>
              <a:ext cx="558800" cy="441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056002" y="353649"/>
            <a:ext cx="7231998" cy="67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3"/>
              </a:lnSpc>
              <a:spcBef>
                <a:spcPct val="0"/>
              </a:spcBef>
            </a:pPr>
            <a:r>
              <a:rPr lang="en-US" b="true" sz="378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FINANCIAL PROJECTION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8181" y="47787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5400000">
            <a:off x="-4810428" y="6425749"/>
            <a:ext cx="10731051" cy="1535927"/>
            <a:chOff x="0" y="0"/>
            <a:chExt cx="2323913" cy="3326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751" y="0"/>
              <a:ext cx="2314410" cy="332620"/>
            </a:xfrm>
            <a:custGeom>
              <a:avLst/>
              <a:gdLst/>
              <a:ahLst/>
              <a:cxnLst/>
              <a:rect r="r" b="b" t="t" l="l"/>
              <a:pathLst>
                <a:path h="332620" w="2314410">
                  <a:moveTo>
                    <a:pt x="209271" y="0"/>
                  </a:moveTo>
                  <a:lnTo>
                    <a:pt x="2308340" y="0"/>
                  </a:lnTo>
                  <a:cubicBezTo>
                    <a:pt x="2310536" y="0"/>
                    <a:pt x="2312560" y="1186"/>
                    <a:pt x="2313635" y="3101"/>
                  </a:cubicBezTo>
                  <a:cubicBezTo>
                    <a:pt x="2314709" y="5015"/>
                    <a:pt x="2314665" y="7361"/>
                    <a:pt x="2313520" y="9235"/>
                  </a:cubicBezTo>
                  <a:lnTo>
                    <a:pt x="2121604" y="323385"/>
                  </a:lnTo>
                  <a:cubicBezTo>
                    <a:pt x="2118100" y="329121"/>
                    <a:pt x="2111862" y="332620"/>
                    <a:pt x="2105140" y="332620"/>
                  </a:cubicBezTo>
                  <a:lnTo>
                    <a:pt x="6071" y="332620"/>
                  </a:lnTo>
                  <a:cubicBezTo>
                    <a:pt x="3875" y="332620"/>
                    <a:pt x="1851" y="331434"/>
                    <a:pt x="777" y="329519"/>
                  </a:cubicBezTo>
                  <a:cubicBezTo>
                    <a:pt x="-298" y="327604"/>
                    <a:pt x="-254" y="325259"/>
                    <a:pt x="891" y="323385"/>
                  </a:cubicBezTo>
                  <a:lnTo>
                    <a:pt x="192807" y="9235"/>
                  </a:lnTo>
                  <a:cubicBezTo>
                    <a:pt x="196312" y="3499"/>
                    <a:pt x="202549" y="0"/>
                    <a:pt x="209271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76200"/>
              <a:ext cx="2120713" cy="40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8193491" y="-2016732"/>
            <a:ext cx="4180138" cy="3657620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1091" y="42992"/>
              <a:ext cx="750618" cy="668208"/>
            </a:xfrm>
            <a:custGeom>
              <a:avLst/>
              <a:gdLst/>
              <a:ahLst/>
              <a:cxnLst/>
              <a:rect r="r" b="b" t="t" l="l"/>
              <a:pathLst>
                <a:path h="668208" w="750618">
                  <a:moveTo>
                    <a:pt x="412064" y="21330"/>
                  </a:moveTo>
                  <a:lnTo>
                    <a:pt x="744954" y="603886"/>
                  </a:lnTo>
                  <a:cubicBezTo>
                    <a:pt x="752557" y="617192"/>
                    <a:pt x="752502" y="633540"/>
                    <a:pt x="744810" y="646795"/>
                  </a:cubicBezTo>
                  <a:cubicBezTo>
                    <a:pt x="737118" y="660050"/>
                    <a:pt x="722951" y="668208"/>
                    <a:pt x="707626" y="668208"/>
                  </a:cubicBezTo>
                  <a:lnTo>
                    <a:pt x="42992" y="668208"/>
                  </a:lnTo>
                  <a:cubicBezTo>
                    <a:pt x="27667" y="668208"/>
                    <a:pt x="13500" y="660050"/>
                    <a:pt x="5808" y="646795"/>
                  </a:cubicBezTo>
                  <a:cubicBezTo>
                    <a:pt x="-1884" y="633540"/>
                    <a:pt x="-1939" y="617192"/>
                    <a:pt x="5664" y="603886"/>
                  </a:cubicBezTo>
                  <a:lnTo>
                    <a:pt x="338554" y="21330"/>
                  </a:lnTo>
                  <a:cubicBezTo>
                    <a:pt x="346091" y="8140"/>
                    <a:pt x="360117" y="0"/>
                    <a:pt x="375309" y="0"/>
                  </a:cubicBezTo>
                  <a:cubicBezTo>
                    <a:pt x="390501" y="0"/>
                    <a:pt x="404527" y="8140"/>
                    <a:pt x="412064" y="21330"/>
                  </a:cubicBezTo>
                  <a:close/>
                </a:path>
              </a:pathLst>
            </a:custGeom>
            <a:solidFill>
              <a:srgbClr val="0F9330">
                <a:alpha val="8980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1508" y="883043"/>
            <a:ext cx="9094135" cy="8742077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flipH="true">
            <a:off x="6707899" y="3206526"/>
            <a:ext cx="0" cy="4687023"/>
          </a:xfrm>
          <a:prstGeom prst="line">
            <a:avLst/>
          </a:prstGeom>
          <a:ln cap="flat" w="38100">
            <a:solidFill>
              <a:srgbClr val="67BC45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-1750610">
            <a:off x="7358849" y="7223043"/>
            <a:ext cx="655796" cy="2057400"/>
          </a:xfrm>
          <a:custGeom>
            <a:avLst/>
            <a:gdLst/>
            <a:ahLst/>
            <a:cxnLst/>
            <a:rect r="r" b="b" t="t" l="l"/>
            <a:pathLst>
              <a:path h="2057400" w="655796">
                <a:moveTo>
                  <a:pt x="0" y="0"/>
                </a:moveTo>
                <a:lnTo>
                  <a:pt x="655796" y="0"/>
                </a:lnTo>
                <a:lnTo>
                  <a:pt x="65579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271061" y="9258300"/>
            <a:ext cx="4415685" cy="576446"/>
            <a:chOff x="0" y="0"/>
            <a:chExt cx="1162979" cy="1518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62979" cy="151821"/>
            </a:xfrm>
            <a:custGeom>
              <a:avLst/>
              <a:gdLst/>
              <a:ahLst/>
              <a:cxnLst/>
              <a:rect r="r" b="b" t="t" l="l"/>
              <a:pathLst>
                <a:path h="151821" w="1162979">
                  <a:moveTo>
                    <a:pt x="959779" y="0"/>
                  </a:moveTo>
                  <a:cubicBezTo>
                    <a:pt x="1072003" y="0"/>
                    <a:pt x="1162979" y="33986"/>
                    <a:pt x="1162979" y="75911"/>
                  </a:cubicBezTo>
                  <a:cubicBezTo>
                    <a:pt x="1162979" y="117835"/>
                    <a:pt x="1072003" y="151821"/>
                    <a:pt x="959779" y="151821"/>
                  </a:cubicBezTo>
                  <a:lnTo>
                    <a:pt x="203200" y="151821"/>
                  </a:lnTo>
                  <a:cubicBezTo>
                    <a:pt x="90976" y="151821"/>
                    <a:pt x="0" y="117835"/>
                    <a:pt x="0" y="75911"/>
                  </a:cubicBezTo>
                  <a:cubicBezTo>
                    <a:pt x="0" y="3398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3402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1162979" cy="228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BREAK EVEN POINT</a:t>
              </a:r>
            </a:p>
          </p:txBody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60360" y="1573777"/>
            <a:ext cx="8678398" cy="8611589"/>
          </a:xfrm>
          <a:prstGeom prst="rect">
            <a:avLst/>
          </a:prstGeom>
        </p:spPr>
      </p:pic>
      <p:sp>
        <p:nvSpPr>
          <p:cNvPr name="Freeform 26" id="26"/>
          <p:cNvSpPr/>
          <p:nvPr/>
        </p:nvSpPr>
        <p:spPr>
          <a:xfrm flipH="false" flipV="false" rot="0">
            <a:off x="17515559" y="9002583"/>
            <a:ext cx="614382" cy="614382"/>
          </a:xfrm>
          <a:custGeom>
            <a:avLst/>
            <a:gdLst/>
            <a:ahLst/>
            <a:cxnLst/>
            <a:rect r="r" b="b" t="t" l="l"/>
            <a:pathLst>
              <a:path h="614382" w="614382">
                <a:moveTo>
                  <a:pt x="0" y="0"/>
                </a:moveTo>
                <a:lnTo>
                  <a:pt x="614381" y="0"/>
                </a:lnTo>
                <a:lnTo>
                  <a:pt x="614381" y="614382"/>
                </a:lnTo>
                <a:lnTo>
                  <a:pt x="0" y="614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515559" y="9089324"/>
            <a:ext cx="614382" cy="45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t="0" r="-12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6348" y="3549859"/>
            <a:ext cx="16425563" cy="6344374"/>
          </a:xfrm>
          <a:custGeom>
            <a:avLst/>
            <a:gdLst/>
            <a:ahLst/>
            <a:cxnLst/>
            <a:rect r="r" b="b" t="t" l="l"/>
            <a:pathLst>
              <a:path h="6344374" w="16425563">
                <a:moveTo>
                  <a:pt x="0" y="0"/>
                </a:moveTo>
                <a:lnTo>
                  <a:pt x="16425563" y="0"/>
                </a:lnTo>
                <a:lnTo>
                  <a:pt x="16425563" y="6344374"/>
                </a:lnTo>
                <a:lnTo>
                  <a:pt x="0" y="634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03448">
            <a:off x="16087195" y="-567063"/>
            <a:ext cx="2401361" cy="2458731"/>
          </a:xfrm>
          <a:custGeom>
            <a:avLst/>
            <a:gdLst/>
            <a:ahLst/>
            <a:cxnLst/>
            <a:rect r="r" b="b" t="t" l="l"/>
            <a:pathLst>
              <a:path h="2458731" w="2401361">
                <a:moveTo>
                  <a:pt x="0" y="0"/>
                </a:moveTo>
                <a:lnTo>
                  <a:pt x="2401360" y="0"/>
                </a:lnTo>
                <a:lnTo>
                  <a:pt x="2401360" y="2458731"/>
                </a:lnTo>
                <a:lnTo>
                  <a:pt x="0" y="245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021186">
            <a:off x="-2164000" y="-580014"/>
            <a:ext cx="6677500" cy="2612572"/>
          </a:xfrm>
          <a:custGeom>
            <a:avLst/>
            <a:gdLst/>
            <a:ahLst/>
            <a:cxnLst/>
            <a:rect r="r" b="b" t="t" l="l"/>
            <a:pathLst>
              <a:path h="2612572" w="6677500">
                <a:moveTo>
                  <a:pt x="6677500" y="0"/>
                </a:moveTo>
                <a:lnTo>
                  <a:pt x="0" y="0"/>
                </a:lnTo>
                <a:lnTo>
                  <a:pt x="0" y="2612572"/>
                </a:lnTo>
                <a:lnTo>
                  <a:pt x="6677500" y="2612572"/>
                </a:lnTo>
                <a:lnTo>
                  <a:pt x="667750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8071" y="3780665"/>
            <a:ext cx="1670990" cy="1209379"/>
          </a:xfrm>
          <a:custGeom>
            <a:avLst/>
            <a:gdLst/>
            <a:ahLst/>
            <a:cxnLst/>
            <a:rect r="r" b="b" t="t" l="l"/>
            <a:pathLst>
              <a:path h="1209379" w="1670990">
                <a:moveTo>
                  <a:pt x="0" y="0"/>
                </a:moveTo>
                <a:lnTo>
                  <a:pt x="1670990" y="0"/>
                </a:lnTo>
                <a:lnTo>
                  <a:pt x="1670990" y="1209379"/>
                </a:lnTo>
                <a:lnTo>
                  <a:pt x="0" y="1209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38071" y="2945170"/>
            <a:ext cx="1670990" cy="16709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007962" y="4385354"/>
            <a:ext cx="1670990" cy="1209379"/>
          </a:xfrm>
          <a:custGeom>
            <a:avLst/>
            <a:gdLst/>
            <a:ahLst/>
            <a:cxnLst/>
            <a:rect r="r" b="b" t="t" l="l"/>
            <a:pathLst>
              <a:path h="1209379" w="1670990">
                <a:moveTo>
                  <a:pt x="0" y="0"/>
                </a:moveTo>
                <a:lnTo>
                  <a:pt x="1670990" y="0"/>
                </a:lnTo>
                <a:lnTo>
                  <a:pt x="1670990" y="1209379"/>
                </a:lnTo>
                <a:lnTo>
                  <a:pt x="0" y="1209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007962" y="3549859"/>
            <a:ext cx="1670990" cy="167099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18942" y="3652225"/>
            <a:ext cx="1670990" cy="1209379"/>
          </a:xfrm>
          <a:custGeom>
            <a:avLst/>
            <a:gdLst/>
            <a:ahLst/>
            <a:cxnLst/>
            <a:rect r="r" b="b" t="t" l="l"/>
            <a:pathLst>
              <a:path h="1209379" w="1670990">
                <a:moveTo>
                  <a:pt x="0" y="0"/>
                </a:moveTo>
                <a:lnTo>
                  <a:pt x="1670990" y="0"/>
                </a:lnTo>
                <a:lnTo>
                  <a:pt x="1670990" y="1209379"/>
                </a:lnTo>
                <a:lnTo>
                  <a:pt x="0" y="1209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618942" y="2816730"/>
            <a:ext cx="1670990" cy="167099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614032" y="2699725"/>
            <a:ext cx="1670990" cy="1209379"/>
          </a:xfrm>
          <a:custGeom>
            <a:avLst/>
            <a:gdLst/>
            <a:ahLst/>
            <a:cxnLst/>
            <a:rect r="r" b="b" t="t" l="l"/>
            <a:pathLst>
              <a:path h="1209379" w="1670990">
                <a:moveTo>
                  <a:pt x="0" y="0"/>
                </a:moveTo>
                <a:lnTo>
                  <a:pt x="1670989" y="0"/>
                </a:lnTo>
                <a:lnTo>
                  <a:pt x="1670989" y="1209379"/>
                </a:lnTo>
                <a:lnTo>
                  <a:pt x="0" y="1209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614032" y="1864230"/>
            <a:ext cx="1670990" cy="167099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4902086" y="9671048"/>
            <a:ext cx="17646676" cy="1656163"/>
          </a:xfrm>
          <a:custGeom>
            <a:avLst/>
            <a:gdLst/>
            <a:ahLst/>
            <a:cxnLst/>
            <a:rect r="r" b="b" t="t" l="l"/>
            <a:pathLst>
              <a:path h="1656163" w="17646676">
                <a:moveTo>
                  <a:pt x="0" y="0"/>
                </a:moveTo>
                <a:lnTo>
                  <a:pt x="17646676" y="0"/>
                </a:lnTo>
                <a:lnTo>
                  <a:pt x="17646676" y="1656164"/>
                </a:lnTo>
                <a:lnTo>
                  <a:pt x="0" y="1656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90245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65251" y="-3510381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069860">
            <a:off x="4014380" y="3545451"/>
            <a:ext cx="1388263" cy="888489"/>
          </a:xfrm>
          <a:custGeom>
            <a:avLst/>
            <a:gdLst/>
            <a:ahLst/>
            <a:cxnLst/>
            <a:rect r="r" b="b" t="t" l="l"/>
            <a:pathLst>
              <a:path h="888489" w="1388263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749604">
            <a:off x="8454815" y="3545451"/>
            <a:ext cx="1388263" cy="888489"/>
          </a:xfrm>
          <a:custGeom>
            <a:avLst/>
            <a:gdLst/>
            <a:ahLst/>
            <a:cxnLst/>
            <a:rect r="r" b="b" t="t" l="l"/>
            <a:pathLst>
              <a:path h="888489" w="1388263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-749604">
            <a:off x="12757850" y="2700775"/>
            <a:ext cx="1388263" cy="888489"/>
          </a:xfrm>
          <a:custGeom>
            <a:avLst/>
            <a:gdLst/>
            <a:ahLst/>
            <a:cxnLst/>
            <a:rect r="r" b="b" t="t" l="l"/>
            <a:pathLst>
              <a:path h="888489" w="1388263">
                <a:moveTo>
                  <a:pt x="0" y="0"/>
                </a:moveTo>
                <a:lnTo>
                  <a:pt x="1388263" y="0"/>
                </a:lnTo>
                <a:lnTo>
                  <a:pt x="1388263" y="888488"/>
                </a:lnTo>
                <a:lnTo>
                  <a:pt x="0" y="8884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7180371" y="2228589"/>
            <a:ext cx="1992249" cy="4114800"/>
          </a:xfrm>
          <a:custGeom>
            <a:avLst/>
            <a:gdLst/>
            <a:ahLst/>
            <a:cxnLst/>
            <a:rect r="r" b="b" t="t" l="l"/>
            <a:pathLst>
              <a:path h="4114800" w="1992249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042987" y="3122309"/>
            <a:ext cx="1061160" cy="1059833"/>
          </a:xfrm>
          <a:custGeom>
            <a:avLst/>
            <a:gdLst/>
            <a:ahLst/>
            <a:cxnLst/>
            <a:rect r="r" b="b" t="t" l="l"/>
            <a:pathLst>
              <a:path h="1059833" w="1061160">
                <a:moveTo>
                  <a:pt x="0" y="0"/>
                </a:moveTo>
                <a:lnTo>
                  <a:pt x="1061159" y="0"/>
                </a:lnTo>
                <a:lnTo>
                  <a:pt x="1061159" y="1059833"/>
                </a:lnTo>
                <a:lnTo>
                  <a:pt x="0" y="105983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373104" y="3728904"/>
            <a:ext cx="940707" cy="1231878"/>
          </a:xfrm>
          <a:custGeom>
            <a:avLst/>
            <a:gdLst/>
            <a:ahLst/>
            <a:cxnLst/>
            <a:rect r="r" b="b" t="t" l="l"/>
            <a:pathLst>
              <a:path h="1231878" w="940707">
                <a:moveTo>
                  <a:pt x="0" y="0"/>
                </a:moveTo>
                <a:lnTo>
                  <a:pt x="940706" y="0"/>
                </a:lnTo>
                <a:lnTo>
                  <a:pt x="940706" y="1231877"/>
                </a:lnTo>
                <a:lnTo>
                  <a:pt x="0" y="123187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818094" y="2955910"/>
            <a:ext cx="1215241" cy="1187898"/>
          </a:xfrm>
          <a:custGeom>
            <a:avLst/>
            <a:gdLst/>
            <a:ahLst/>
            <a:cxnLst/>
            <a:rect r="r" b="b" t="t" l="l"/>
            <a:pathLst>
              <a:path h="1187898" w="1215241">
                <a:moveTo>
                  <a:pt x="0" y="0"/>
                </a:moveTo>
                <a:lnTo>
                  <a:pt x="1215241" y="0"/>
                </a:lnTo>
                <a:lnTo>
                  <a:pt x="1215241" y="1187898"/>
                </a:lnTo>
                <a:lnTo>
                  <a:pt x="0" y="118789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820413" y="1932021"/>
            <a:ext cx="1258228" cy="1258228"/>
          </a:xfrm>
          <a:custGeom>
            <a:avLst/>
            <a:gdLst/>
            <a:ahLst/>
            <a:cxnLst/>
            <a:rect r="r" b="b" t="t" l="l"/>
            <a:pathLst>
              <a:path h="1258228" w="1258228">
                <a:moveTo>
                  <a:pt x="0" y="0"/>
                </a:moveTo>
                <a:lnTo>
                  <a:pt x="1258227" y="0"/>
                </a:lnTo>
                <a:lnTo>
                  <a:pt x="1258227" y="1258227"/>
                </a:lnTo>
                <a:lnTo>
                  <a:pt x="0" y="125822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099955" y="-10033517"/>
            <a:ext cx="13708112" cy="11783448"/>
            <a:chOff x="0" y="0"/>
            <a:chExt cx="812800" cy="69868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569" y="0"/>
              <a:ext cx="803661" cy="698680"/>
            </a:xfrm>
            <a:custGeom>
              <a:avLst/>
              <a:gdLst/>
              <a:ahLst/>
              <a:cxnLst/>
              <a:rect r="r" b="b" t="t" l="l"/>
              <a:pathLst>
                <a:path h="698680" w="803661">
                  <a:moveTo>
                    <a:pt x="799712" y="363986"/>
                  </a:moveTo>
                  <a:lnTo>
                    <a:pt x="613550" y="684035"/>
                  </a:lnTo>
                  <a:cubicBezTo>
                    <a:pt x="608276" y="693102"/>
                    <a:pt x="598578" y="698680"/>
                    <a:pt x="588088" y="698680"/>
                  </a:cubicBezTo>
                  <a:lnTo>
                    <a:pt x="215574" y="698680"/>
                  </a:lnTo>
                  <a:cubicBezTo>
                    <a:pt x="205084" y="698680"/>
                    <a:pt x="195386" y="693102"/>
                    <a:pt x="190112" y="684035"/>
                  </a:cubicBezTo>
                  <a:lnTo>
                    <a:pt x="3950" y="363986"/>
                  </a:lnTo>
                  <a:cubicBezTo>
                    <a:pt x="-1316" y="354932"/>
                    <a:pt x="-1316" y="343748"/>
                    <a:pt x="3950" y="334694"/>
                  </a:cubicBezTo>
                  <a:lnTo>
                    <a:pt x="190112" y="14646"/>
                  </a:lnTo>
                  <a:cubicBezTo>
                    <a:pt x="195386" y="5578"/>
                    <a:pt x="205084" y="0"/>
                    <a:pt x="215574" y="0"/>
                  </a:cubicBezTo>
                  <a:lnTo>
                    <a:pt x="588088" y="0"/>
                  </a:lnTo>
                  <a:cubicBezTo>
                    <a:pt x="598578" y="0"/>
                    <a:pt x="608276" y="5578"/>
                    <a:pt x="613550" y="14646"/>
                  </a:cubicBezTo>
                  <a:lnTo>
                    <a:pt x="799712" y="334694"/>
                  </a:lnTo>
                  <a:cubicBezTo>
                    <a:pt x="804978" y="343748"/>
                    <a:pt x="804978" y="354932"/>
                    <a:pt x="799712" y="363986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14300" y="-76200"/>
              <a:ext cx="584200" cy="774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2446982" y="28088"/>
            <a:ext cx="4334098" cy="1196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9"/>
              </a:lnSpc>
              <a:spcBef>
                <a:spcPct val="0"/>
              </a:spcBef>
            </a:pPr>
            <a:r>
              <a:rPr lang="en-US" sz="6599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TIMELINE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0" y="0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1" y="0"/>
                </a:lnTo>
                <a:lnTo>
                  <a:pt x="1361241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-31952" t="-64999" r="-37641" b="-125512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-10800000">
            <a:off x="8871992" y="-1907690"/>
            <a:ext cx="4180138" cy="3657620"/>
            <a:chOff x="0" y="0"/>
            <a:chExt cx="812800" cy="7112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31091" y="42992"/>
              <a:ext cx="750618" cy="668208"/>
            </a:xfrm>
            <a:custGeom>
              <a:avLst/>
              <a:gdLst/>
              <a:ahLst/>
              <a:cxnLst/>
              <a:rect r="r" b="b" t="t" l="l"/>
              <a:pathLst>
                <a:path h="668208" w="750618">
                  <a:moveTo>
                    <a:pt x="412064" y="21330"/>
                  </a:moveTo>
                  <a:lnTo>
                    <a:pt x="744954" y="603886"/>
                  </a:lnTo>
                  <a:cubicBezTo>
                    <a:pt x="752557" y="617192"/>
                    <a:pt x="752502" y="633540"/>
                    <a:pt x="744810" y="646795"/>
                  </a:cubicBezTo>
                  <a:cubicBezTo>
                    <a:pt x="737118" y="660050"/>
                    <a:pt x="722951" y="668208"/>
                    <a:pt x="707626" y="668208"/>
                  </a:cubicBezTo>
                  <a:lnTo>
                    <a:pt x="42992" y="668208"/>
                  </a:lnTo>
                  <a:cubicBezTo>
                    <a:pt x="27667" y="668208"/>
                    <a:pt x="13500" y="660050"/>
                    <a:pt x="5808" y="646795"/>
                  </a:cubicBezTo>
                  <a:cubicBezTo>
                    <a:pt x="-1884" y="633540"/>
                    <a:pt x="-1939" y="617192"/>
                    <a:pt x="5664" y="603886"/>
                  </a:cubicBezTo>
                  <a:lnTo>
                    <a:pt x="338554" y="21330"/>
                  </a:lnTo>
                  <a:cubicBezTo>
                    <a:pt x="346091" y="8140"/>
                    <a:pt x="360117" y="0"/>
                    <a:pt x="375309" y="0"/>
                  </a:cubicBezTo>
                  <a:cubicBezTo>
                    <a:pt x="390501" y="0"/>
                    <a:pt x="404527" y="8140"/>
                    <a:pt x="412064" y="21330"/>
                  </a:cubicBezTo>
                  <a:close/>
                </a:path>
              </a:pathLst>
            </a:custGeom>
            <a:solidFill>
              <a:srgbClr val="0F9330">
                <a:alpha val="89804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20325" y="5309365"/>
            <a:ext cx="310648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2026-2027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08138" y="5656450"/>
            <a:ext cx="2872723" cy="1946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"/>
              </a:lnSpc>
            </a:pPr>
          </a:p>
          <a:p>
            <a:pPr algn="ctr">
              <a:lnSpc>
                <a:spcPts val="2589"/>
              </a:lnSpc>
            </a:pPr>
            <a:r>
              <a:rPr lang="en-US" sz="1849" spc="9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P</a:t>
            </a:r>
            <a:r>
              <a:rPr lang="en-US" sz="1849" spc="9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ilot launch, certification, local partners, brand setup</a:t>
            </a:r>
          </a:p>
          <a:p>
            <a:pPr algn="ctr">
              <a:lnSpc>
                <a:spcPts val="2589"/>
              </a:lnSpc>
            </a:pPr>
          </a:p>
          <a:p>
            <a:pPr algn="ctr">
              <a:lnSpc>
                <a:spcPts val="2589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6042464" y="7404100"/>
            <a:ext cx="310648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2028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223192" y="8194676"/>
            <a:ext cx="3106483" cy="17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Regional production, early sales, training, grants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0618942" y="6455501"/>
            <a:ext cx="310648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2029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405643" y="5926902"/>
            <a:ext cx="3106483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2030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405643" y="6530153"/>
            <a:ext cx="3106483" cy="141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Ma</a:t>
            </a:r>
            <a:r>
              <a:rPr lang="en-US" sz="2000" spc="10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rket leadership, export/licensing, new products, smart infrastructure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736690" y="6923088"/>
            <a:ext cx="3106483" cy="176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">
                <a:solidFill>
                  <a:srgbClr val="23403D"/>
                </a:solidFill>
                <a:latin typeface="Tenor Sans"/>
                <a:ea typeface="Tenor Sans"/>
                <a:cs typeface="Tenor Sans"/>
                <a:sym typeface="Tenor Sans"/>
              </a:rPr>
              <a:t>National scale-up, public housing, supply chain, micro-distribution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</a:p>
        </p:txBody>
      </p:sp>
      <p:grpSp>
        <p:nvGrpSpPr>
          <p:cNvPr name="Group 48" id="48"/>
          <p:cNvGrpSpPr/>
          <p:nvPr/>
        </p:nvGrpSpPr>
        <p:grpSpPr>
          <a:xfrm rot="0">
            <a:off x="17053151" y="8811021"/>
            <a:ext cx="688578" cy="688578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4749830" y="6047910"/>
            <a:ext cx="10731051" cy="1535927"/>
            <a:chOff x="0" y="0"/>
            <a:chExt cx="2323913" cy="3326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751" y="0"/>
              <a:ext cx="2314410" cy="332620"/>
            </a:xfrm>
            <a:custGeom>
              <a:avLst/>
              <a:gdLst/>
              <a:ahLst/>
              <a:cxnLst/>
              <a:rect r="r" b="b" t="t" l="l"/>
              <a:pathLst>
                <a:path h="332620" w="2314410">
                  <a:moveTo>
                    <a:pt x="209271" y="0"/>
                  </a:moveTo>
                  <a:lnTo>
                    <a:pt x="2308340" y="0"/>
                  </a:lnTo>
                  <a:cubicBezTo>
                    <a:pt x="2310536" y="0"/>
                    <a:pt x="2312560" y="1186"/>
                    <a:pt x="2313635" y="3101"/>
                  </a:cubicBezTo>
                  <a:cubicBezTo>
                    <a:pt x="2314709" y="5015"/>
                    <a:pt x="2314665" y="7361"/>
                    <a:pt x="2313520" y="9235"/>
                  </a:cubicBezTo>
                  <a:lnTo>
                    <a:pt x="2121604" y="323385"/>
                  </a:lnTo>
                  <a:cubicBezTo>
                    <a:pt x="2118100" y="329121"/>
                    <a:pt x="2111862" y="332620"/>
                    <a:pt x="2105140" y="332620"/>
                  </a:cubicBezTo>
                  <a:lnTo>
                    <a:pt x="6071" y="332620"/>
                  </a:lnTo>
                  <a:cubicBezTo>
                    <a:pt x="3875" y="332620"/>
                    <a:pt x="1851" y="331434"/>
                    <a:pt x="777" y="329519"/>
                  </a:cubicBezTo>
                  <a:cubicBezTo>
                    <a:pt x="-298" y="327604"/>
                    <a:pt x="-254" y="325259"/>
                    <a:pt x="891" y="323385"/>
                  </a:cubicBezTo>
                  <a:lnTo>
                    <a:pt x="192807" y="9235"/>
                  </a:lnTo>
                  <a:cubicBezTo>
                    <a:pt x="196312" y="3499"/>
                    <a:pt x="202549" y="0"/>
                    <a:pt x="209271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76200"/>
              <a:ext cx="2120713" cy="408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4013871" y="9834746"/>
            <a:ext cx="5310317" cy="5136277"/>
            <a:chOff x="0" y="0"/>
            <a:chExt cx="812800" cy="786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7111" y="26626"/>
              <a:ext cx="778578" cy="759535"/>
            </a:xfrm>
            <a:custGeom>
              <a:avLst/>
              <a:gdLst/>
              <a:ahLst/>
              <a:cxnLst/>
              <a:rect r="r" b="b" t="t" l="l"/>
              <a:pathLst>
                <a:path h="759535" w="778578">
                  <a:moveTo>
                    <a:pt x="409374" y="12227"/>
                  </a:moveTo>
                  <a:lnTo>
                    <a:pt x="775604" y="720682"/>
                  </a:lnTo>
                  <a:cubicBezTo>
                    <a:pt x="779871" y="728937"/>
                    <a:pt x="779527" y="738818"/>
                    <a:pt x="774695" y="746755"/>
                  </a:cubicBezTo>
                  <a:cubicBezTo>
                    <a:pt x="769863" y="754691"/>
                    <a:pt x="761244" y="759535"/>
                    <a:pt x="751952" y="759535"/>
                  </a:cubicBezTo>
                  <a:lnTo>
                    <a:pt x="26626" y="759535"/>
                  </a:lnTo>
                  <a:cubicBezTo>
                    <a:pt x="17334" y="759535"/>
                    <a:pt x="8715" y="754691"/>
                    <a:pt x="3883" y="746755"/>
                  </a:cubicBezTo>
                  <a:cubicBezTo>
                    <a:pt x="-949" y="738818"/>
                    <a:pt x="-1293" y="728937"/>
                    <a:pt x="2974" y="720682"/>
                  </a:cubicBezTo>
                  <a:lnTo>
                    <a:pt x="369204" y="12227"/>
                  </a:lnTo>
                  <a:cubicBezTo>
                    <a:pt x="373087" y="4717"/>
                    <a:pt x="380835" y="0"/>
                    <a:pt x="389289" y="0"/>
                  </a:cubicBezTo>
                  <a:cubicBezTo>
                    <a:pt x="397743" y="0"/>
                    <a:pt x="405491" y="4717"/>
                    <a:pt x="409374" y="12227"/>
                  </a:cubicBezTo>
                  <a:close/>
                </a:path>
              </a:pathLst>
            </a:custGeom>
            <a:solidFill>
              <a:srgbClr val="13623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288803"/>
              <a:ext cx="558800" cy="441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77367" y="-1153130"/>
            <a:ext cx="14319000" cy="2603478"/>
            <a:chOff x="0" y="0"/>
            <a:chExt cx="1437638" cy="2613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8285" y="0"/>
              <a:ext cx="1421069" cy="261391"/>
            </a:xfrm>
            <a:custGeom>
              <a:avLst/>
              <a:gdLst/>
              <a:ahLst/>
              <a:cxnLst/>
              <a:rect r="r" b="b" t="t" l="l"/>
              <a:pathLst>
                <a:path h="261391" w="1421069">
                  <a:moveTo>
                    <a:pt x="1209933" y="0"/>
                  </a:moveTo>
                  <a:lnTo>
                    <a:pt x="7935" y="0"/>
                  </a:lnTo>
                  <a:cubicBezTo>
                    <a:pt x="4905" y="0"/>
                    <a:pt x="2139" y="1726"/>
                    <a:pt x="807" y="4448"/>
                  </a:cubicBezTo>
                  <a:cubicBezTo>
                    <a:pt x="-525" y="7170"/>
                    <a:pt x="-190" y="10413"/>
                    <a:pt x="1670" y="12806"/>
                  </a:cubicBezTo>
                  <a:lnTo>
                    <a:pt x="184960" y="248585"/>
                  </a:lnTo>
                  <a:cubicBezTo>
                    <a:pt x="191241" y="256665"/>
                    <a:pt x="200901" y="261391"/>
                    <a:pt x="211135" y="261391"/>
                  </a:cubicBezTo>
                  <a:lnTo>
                    <a:pt x="1413133" y="261391"/>
                  </a:lnTo>
                  <a:cubicBezTo>
                    <a:pt x="1416164" y="261391"/>
                    <a:pt x="1418930" y="259665"/>
                    <a:pt x="1420261" y="256943"/>
                  </a:cubicBezTo>
                  <a:cubicBezTo>
                    <a:pt x="1421593" y="254221"/>
                    <a:pt x="1421258" y="250978"/>
                    <a:pt x="1419398" y="248585"/>
                  </a:cubicBezTo>
                  <a:lnTo>
                    <a:pt x="1236109" y="12806"/>
                  </a:lnTo>
                  <a:cubicBezTo>
                    <a:pt x="1229828" y="4726"/>
                    <a:pt x="1220167" y="0"/>
                    <a:pt x="1209933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76200"/>
              <a:ext cx="1234438" cy="337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7439398" y="-2442507"/>
            <a:ext cx="4180138" cy="3657620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091" y="42992"/>
              <a:ext cx="750618" cy="668208"/>
            </a:xfrm>
            <a:custGeom>
              <a:avLst/>
              <a:gdLst/>
              <a:ahLst/>
              <a:cxnLst/>
              <a:rect r="r" b="b" t="t" l="l"/>
              <a:pathLst>
                <a:path h="668208" w="750618">
                  <a:moveTo>
                    <a:pt x="412064" y="21330"/>
                  </a:moveTo>
                  <a:lnTo>
                    <a:pt x="744954" y="603886"/>
                  </a:lnTo>
                  <a:cubicBezTo>
                    <a:pt x="752557" y="617192"/>
                    <a:pt x="752502" y="633540"/>
                    <a:pt x="744810" y="646795"/>
                  </a:cubicBezTo>
                  <a:cubicBezTo>
                    <a:pt x="737118" y="660050"/>
                    <a:pt x="722951" y="668208"/>
                    <a:pt x="707626" y="668208"/>
                  </a:cubicBezTo>
                  <a:lnTo>
                    <a:pt x="42992" y="668208"/>
                  </a:lnTo>
                  <a:cubicBezTo>
                    <a:pt x="27667" y="668208"/>
                    <a:pt x="13500" y="660050"/>
                    <a:pt x="5808" y="646795"/>
                  </a:cubicBezTo>
                  <a:cubicBezTo>
                    <a:pt x="-1884" y="633540"/>
                    <a:pt x="-1939" y="617192"/>
                    <a:pt x="5664" y="603886"/>
                  </a:cubicBezTo>
                  <a:lnTo>
                    <a:pt x="338554" y="21330"/>
                  </a:lnTo>
                  <a:cubicBezTo>
                    <a:pt x="346091" y="8140"/>
                    <a:pt x="360117" y="0"/>
                    <a:pt x="375309" y="0"/>
                  </a:cubicBezTo>
                  <a:cubicBezTo>
                    <a:pt x="390501" y="0"/>
                    <a:pt x="404527" y="8140"/>
                    <a:pt x="412064" y="21330"/>
                  </a:cubicBezTo>
                  <a:close/>
                </a:path>
              </a:pathLst>
            </a:custGeom>
            <a:solidFill>
              <a:srgbClr val="0F9330">
                <a:alpha val="8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664641" y="3532161"/>
            <a:ext cx="1659548" cy="4073837"/>
            <a:chOff x="0" y="0"/>
            <a:chExt cx="331108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1108" cy="812800"/>
            </a:xfrm>
            <a:custGeom>
              <a:avLst/>
              <a:gdLst/>
              <a:ahLst/>
              <a:cxnLst/>
              <a:rect r="r" b="b" t="t" l="l"/>
              <a:pathLst>
                <a:path h="812800" w="331108">
                  <a:moveTo>
                    <a:pt x="171088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71088" y="812800"/>
                  </a:lnTo>
                  <a:lnTo>
                    <a:pt x="331108" y="652780"/>
                  </a:lnTo>
                  <a:lnTo>
                    <a:pt x="331108" y="160020"/>
                  </a:lnTo>
                  <a:lnTo>
                    <a:pt x="171088" y="0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500" y="-12700"/>
              <a:ext cx="204108" cy="762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281073" y="53061"/>
            <a:ext cx="4372727" cy="116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b="true" sz="6499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SDG Goals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053151" y="8987790"/>
            <a:ext cx="688578" cy="68857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15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true" flipV="true" rot="-10800000">
            <a:off x="2997177" y="6102909"/>
            <a:ext cx="5065470" cy="3573459"/>
          </a:xfrm>
          <a:custGeom>
            <a:avLst/>
            <a:gdLst/>
            <a:ahLst/>
            <a:cxnLst/>
            <a:rect r="r" b="b" t="t" l="l"/>
            <a:pathLst>
              <a:path h="3573459" w="5065470">
                <a:moveTo>
                  <a:pt x="5065470" y="3573459"/>
                </a:moveTo>
                <a:lnTo>
                  <a:pt x="0" y="3573459"/>
                </a:lnTo>
                <a:lnTo>
                  <a:pt x="0" y="0"/>
                </a:lnTo>
                <a:lnTo>
                  <a:pt x="5065470" y="0"/>
                </a:lnTo>
                <a:lnTo>
                  <a:pt x="5065470" y="357345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5193764" y="1808459"/>
            <a:ext cx="1299770" cy="5901944"/>
            <a:chOff x="0" y="0"/>
            <a:chExt cx="1733027" cy="7869259"/>
          </a:xfrm>
        </p:grpSpPr>
        <p:sp>
          <p:nvSpPr>
            <p:cNvPr name="Freeform 24" id="24"/>
            <p:cNvSpPr/>
            <p:nvPr/>
          </p:nvSpPr>
          <p:spPr>
            <a:xfrm flipH="false" flipV="true" rot="5400000">
              <a:off x="-3068116" y="3499119"/>
              <a:ext cx="7869259" cy="871020"/>
            </a:xfrm>
            <a:custGeom>
              <a:avLst/>
              <a:gdLst/>
              <a:ahLst/>
              <a:cxnLst/>
              <a:rect r="r" b="b" t="t" l="l"/>
              <a:pathLst>
                <a:path h="871020" w="7869259">
                  <a:moveTo>
                    <a:pt x="0" y="871020"/>
                  </a:moveTo>
                  <a:lnTo>
                    <a:pt x="7869259" y="871020"/>
                  </a:lnTo>
                  <a:lnTo>
                    <a:pt x="7869259" y="0"/>
                  </a:lnTo>
                  <a:lnTo>
                    <a:pt x="0" y="0"/>
                  </a:lnTo>
                  <a:lnTo>
                    <a:pt x="0" y="87102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/>
            <p:nvPr/>
          </p:nvGrpSpPr>
          <p:grpSpPr>
            <a:xfrm rot="0">
              <a:off x="0" y="3068116"/>
              <a:ext cx="1733027" cy="173302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sq">
                <a:solidFill>
                  <a:srgbClr val="394C60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374656" y="3408693"/>
              <a:ext cx="983715" cy="983715"/>
            </a:xfrm>
            <a:custGeom>
              <a:avLst/>
              <a:gdLst/>
              <a:ahLst/>
              <a:cxnLst/>
              <a:rect r="r" b="b" t="t" l="l"/>
              <a:pathLst>
                <a:path h="983715" w="983715">
                  <a:moveTo>
                    <a:pt x="0" y="0"/>
                  </a:moveTo>
                  <a:lnTo>
                    <a:pt x="983715" y="0"/>
                  </a:lnTo>
                  <a:lnTo>
                    <a:pt x="983715" y="983715"/>
                  </a:lnTo>
                  <a:lnTo>
                    <a:pt x="0" y="983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2986070" y="1450348"/>
            <a:ext cx="2378547" cy="5829262"/>
            <a:chOff x="0" y="0"/>
            <a:chExt cx="3171395" cy="7772350"/>
          </a:xfrm>
        </p:grpSpPr>
        <p:sp>
          <p:nvSpPr>
            <p:cNvPr name="Freeform 30" id="30"/>
            <p:cNvSpPr/>
            <p:nvPr/>
          </p:nvSpPr>
          <p:spPr>
            <a:xfrm flipH="false" flipV="false" rot="4362161">
              <a:off x="-2348932" y="3450665"/>
              <a:ext cx="7869259" cy="871020"/>
            </a:xfrm>
            <a:custGeom>
              <a:avLst/>
              <a:gdLst/>
              <a:ahLst/>
              <a:cxnLst/>
              <a:rect r="r" b="b" t="t" l="l"/>
              <a:pathLst>
                <a:path h="871020" w="7869259">
                  <a:moveTo>
                    <a:pt x="0" y="0"/>
                  </a:moveTo>
                  <a:lnTo>
                    <a:pt x="7869259" y="0"/>
                  </a:lnTo>
                  <a:lnTo>
                    <a:pt x="7869259" y="871020"/>
                  </a:lnTo>
                  <a:lnTo>
                    <a:pt x="0" y="871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1" id="31"/>
            <p:cNvGrpSpPr/>
            <p:nvPr/>
          </p:nvGrpSpPr>
          <p:grpSpPr>
            <a:xfrm rot="0">
              <a:off x="653407" y="2775750"/>
              <a:ext cx="1733027" cy="1733027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sq">
                <a:solidFill>
                  <a:srgbClr val="0E5D35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965679" y="3051073"/>
              <a:ext cx="1108482" cy="1182381"/>
            </a:xfrm>
            <a:custGeom>
              <a:avLst/>
              <a:gdLst/>
              <a:ahLst/>
              <a:cxnLst/>
              <a:rect r="r" b="b" t="t" l="l"/>
              <a:pathLst>
                <a:path h="1182381" w="1108482">
                  <a:moveTo>
                    <a:pt x="0" y="0"/>
                  </a:moveTo>
                  <a:lnTo>
                    <a:pt x="1108483" y="0"/>
                  </a:lnTo>
                  <a:lnTo>
                    <a:pt x="1108483" y="1182382"/>
                  </a:lnTo>
                  <a:lnTo>
                    <a:pt x="0" y="1182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218458" y="2860428"/>
            <a:ext cx="3557438" cy="5417303"/>
            <a:chOff x="0" y="0"/>
            <a:chExt cx="4743250" cy="7223071"/>
          </a:xfrm>
        </p:grpSpPr>
        <p:sp>
          <p:nvSpPr>
            <p:cNvPr name="Freeform 36" id="36"/>
            <p:cNvSpPr/>
            <p:nvPr/>
          </p:nvSpPr>
          <p:spPr>
            <a:xfrm flipH="false" flipV="true" rot="3570648">
              <a:off x="-1563004" y="3176025"/>
              <a:ext cx="7869259" cy="871020"/>
            </a:xfrm>
            <a:custGeom>
              <a:avLst/>
              <a:gdLst/>
              <a:ahLst/>
              <a:cxnLst/>
              <a:rect r="r" b="b" t="t" l="l"/>
              <a:pathLst>
                <a:path h="871020" w="7869259">
                  <a:moveTo>
                    <a:pt x="0" y="871020"/>
                  </a:moveTo>
                  <a:lnTo>
                    <a:pt x="7869259" y="871020"/>
                  </a:lnTo>
                  <a:lnTo>
                    <a:pt x="7869259" y="0"/>
                  </a:lnTo>
                  <a:lnTo>
                    <a:pt x="0" y="0"/>
                  </a:lnTo>
                  <a:lnTo>
                    <a:pt x="0" y="87102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7" id="37"/>
            <p:cNvGrpSpPr/>
            <p:nvPr/>
          </p:nvGrpSpPr>
          <p:grpSpPr>
            <a:xfrm rot="0">
              <a:off x="1505112" y="2745022"/>
              <a:ext cx="1733027" cy="1733027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sq">
                <a:solidFill>
                  <a:srgbClr val="001524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1902739" y="3044097"/>
              <a:ext cx="908155" cy="1079530"/>
            </a:xfrm>
            <a:custGeom>
              <a:avLst/>
              <a:gdLst/>
              <a:ahLst/>
              <a:cxnLst/>
              <a:rect r="r" b="b" t="t" l="l"/>
              <a:pathLst>
                <a:path h="1079530" w="908155">
                  <a:moveTo>
                    <a:pt x="0" y="0"/>
                  </a:moveTo>
                  <a:lnTo>
                    <a:pt x="908155" y="0"/>
                  </a:lnTo>
                  <a:lnTo>
                    <a:pt x="908155" y="1079530"/>
                  </a:lnTo>
                  <a:lnTo>
                    <a:pt x="0" y="1079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-10859" b="-10859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6326521" y="2304146"/>
            <a:ext cx="2935387" cy="5678709"/>
            <a:chOff x="0" y="0"/>
            <a:chExt cx="3913849" cy="7571612"/>
          </a:xfrm>
        </p:grpSpPr>
        <p:sp>
          <p:nvSpPr>
            <p:cNvPr name="Freeform 42" id="42"/>
            <p:cNvSpPr/>
            <p:nvPr/>
          </p:nvSpPr>
          <p:spPr>
            <a:xfrm flipH="false" flipV="true" rot="6798606">
              <a:off x="-1977705" y="3350296"/>
              <a:ext cx="7869259" cy="871020"/>
            </a:xfrm>
            <a:custGeom>
              <a:avLst/>
              <a:gdLst/>
              <a:ahLst/>
              <a:cxnLst/>
              <a:rect r="r" b="b" t="t" l="l"/>
              <a:pathLst>
                <a:path h="871020" w="7869259">
                  <a:moveTo>
                    <a:pt x="0" y="871020"/>
                  </a:moveTo>
                  <a:lnTo>
                    <a:pt x="7869259" y="871020"/>
                  </a:lnTo>
                  <a:lnTo>
                    <a:pt x="7869259" y="0"/>
                  </a:lnTo>
                  <a:lnTo>
                    <a:pt x="0" y="0"/>
                  </a:lnTo>
                  <a:lnTo>
                    <a:pt x="0" y="87102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3" id="43"/>
            <p:cNvGrpSpPr/>
            <p:nvPr/>
          </p:nvGrpSpPr>
          <p:grpSpPr>
            <a:xfrm rot="0">
              <a:off x="1090411" y="2919292"/>
              <a:ext cx="1733027" cy="173302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4775" cap="sq">
                <a:solidFill>
                  <a:srgbClr val="0D9955"/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46" id="46"/>
            <p:cNvSpPr/>
            <p:nvPr/>
          </p:nvSpPr>
          <p:spPr>
            <a:xfrm flipH="false" flipV="false" rot="0">
              <a:off x="1505385" y="3303706"/>
              <a:ext cx="964200" cy="964200"/>
            </a:xfrm>
            <a:custGeom>
              <a:avLst/>
              <a:gdLst/>
              <a:ahLst/>
              <a:cxnLst/>
              <a:rect r="r" b="b" t="t" l="l"/>
              <a:pathLst>
                <a:path h="964200" w="964200">
                  <a:moveTo>
                    <a:pt x="0" y="0"/>
                  </a:moveTo>
                  <a:lnTo>
                    <a:pt x="964200" y="0"/>
                  </a:lnTo>
                  <a:lnTo>
                    <a:pt x="964200" y="964200"/>
                  </a:lnTo>
                  <a:lnTo>
                    <a:pt x="0" y="964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9681007" y="2066249"/>
            <a:ext cx="3642797" cy="3077251"/>
            <a:chOff x="0" y="0"/>
            <a:chExt cx="959420" cy="81046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59420" cy="810469"/>
            </a:xfrm>
            <a:custGeom>
              <a:avLst/>
              <a:gdLst/>
              <a:ahLst/>
              <a:cxnLst/>
              <a:rect r="r" b="b" t="t" l="l"/>
              <a:pathLst>
                <a:path h="810469" w="959420">
                  <a:moveTo>
                    <a:pt x="36130" y="0"/>
                  </a:moveTo>
                  <a:lnTo>
                    <a:pt x="923290" y="0"/>
                  </a:lnTo>
                  <a:cubicBezTo>
                    <a:pt x="943244" y="0"/>
                    <a:pt x="959420" y="16176"/>
                    <a:pt x="959420" y="36130"/>
                  </a:cubicBezTo>
                  <a:lnTo>
                    <a:pt x="959420" y="774340"/>
                  </a:lnTo>
                  <a:cubicBezTo>
                    <a:pt x="959420" y="794294"/>
                    <a:pt x="943244" y="810469"/>
                    <a:pt x="923290" y="810469"/>
                  </a:cubicBezTo>
                  <a:lnTo>
                    <a:pt x="36130" y="810469"/>
                  </a:lnTo>
                  <a:cubicBezTo>
                    <a:pt x="16176" y="810469"/>
                    <a:pt x="0" y="794294"/>
                    <a:pt x="0" y="774340"/>
                  </a:cubicBezTo>
                  <a:lnTo>
                    <a:pt x="0" y="36130"/>
                  </a:lnTo>
                  <a:cubicBezTo>
                    <a:pt x="0" y="16176"/>
                    <a:pt x="16176" y="0"/>
                    <a:pt x="361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959420" cy="858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746772" y="2066249"/>
            <a:ext cx="3580189" cy="3036516"/>
            <a:chOff x="0" y="0"/>
            <a:chExt cx="942930" cy="79974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942930" cy="799741"/>
            </a:xfrm>
            <a:custGeom>
              <a:avLst/>
              <a:gdLst/>
              <a:ahLst/>
              <a:cxnLst/>
              <a:rect r="r" b="b" t="t" l="l"/>
              <a:pathLst>
                <a:path h="799741" w="942930">
                  <a:moveTo>
                    <a:pt x="36761" y="0"/>
                  </a:moveTo>
                  <a:lnTo>
                    <a:pt x="906169" y="0"/>
                  </a:lnTo>
                  <a:cubicBezTo>
                    <a:pt x="915919" y="0"/>
                    <a:pt x="925269" y="3873"/>
                    <a:pt x="932163" y="10767"/>
                  </a:cubicBezTo>
                  <a:cubicBezTo>
                    <a:pt x="939057" y="17661"/>
                    <a:pt x="942930" y="27012"/>
                    <a:pt x="942930" y="36761"/>
                  </a:cubicBezTo>
                  <a:lnTo>
                    <a:pt x="942930" y="762979"/>
                  </a:lnTo>
                  <a:cubicBezTo>
                    <a:pt x="942930" y="783282"/>
                    <a:pt x="926472" y="799741"/>
                    <a:pt x="906169" y="799741"/>
                  </a:cubicBezTo>
                  <a:lnTo>
                    <a:pt x="36761" y="799741"/>
                  </a:lnTo>
                  <a:cubicBezTo>
                    <a:pt x="16459" y="799741"/>
                    <a:pt x="0" y="783282"/>
                    <a:pt x="0" y="762979"/>
                  </a:cubicBezTo>
                  <a:lnTo>
                    <a:pt x="0" y="36761"/>
                  </a:lnTo>
                  <a:cubicBezTo>
                    <a:pt x="0" y="16459"/>
                    <a:pt x="16459" y="0"/>
                    <a:pt x="367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942930" cy="847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681007" y="5762625"/>
            <a:ext cx="3562140" cy="3225165"/>
            <a:chOff x="0" y="0"/>
            <a:chExt cx="938177" cy="849426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938177" cy="849426"/>
            </a:xfrm>
            <a:custGeom>
              <a:avLst/>
              <a:gdLst/>
              <a:ahLst/>
              <a:cxnLst/>
              <a:rect r="r" b="b" t="t" l="l"/>
              <a:pathLst>
                <a:path h="849426" w="938177">
                  <a:moveTo>
                    <a:pt x="36948" y="0"/>
                  </a:moveTo>
                  <a:lnTo>
                    <a:pt x="901229" y="0"/>
                  </a:lnTo>
                  <a:cubicBezTo>
                    <a:pt x="921635" y="0"/>
                    <a:pt x="938177" y="16542"/>
                    <a:pt x="938177" y="36948"/>
                  </a:cubicBezTo>
                  <a:lnTo>
                    <a:pt x="938177" y="812479"/>
                  </a:lnTo>
                  <a:cubicBezTo>
                    <a:pt x="938177" y="822278"/>
                    <a:pt x="934284" y="831675"/>
                    <a:pt x="927355" y="838605"/>
                  </a:cubicBezTo>
                  <a:cubicBezTo>
                    <a:pt x="920426" y="845534"/>
                    <a:pt x="911028" y="849426"/>
                    <a:pt x="901229" y="849426"/>
                  </a:cubicBezTo>
                  <a:lnTo>
                    <a:pt x="36948" y="849426"/>
                  </a:lnTo>
                  <a:cubicBezTo>
                    <a:pt x="27149" y="849426"/>
                    <a:pt x="17751" y="845534"/>
                    <a:pt x="10822" y="838605"/>
                  </a:cubicBezTo>
                  <a:cubicBezTo>
                    <a:pt x="3893" y="831675"/>
                    <a:pt x="0" y="822278"/>
                    <a:pt x="0" y="812479"/>
                  </a:cubicBezTo>
                  <a:lnTo>
                    <a:pt x="0" y="36948"/>
                  </a:lnTo>
                  <a:cubicBezTo>
                    <a:pt x="0" y="27149"/>
                    <a:pt x="3893" y="17751"/>
                    <a:pt x="10822" y="10822"/>
                  </a:cubicBezTo>
                  <a:cubicBezTo>
                    <a:pt x="17751" y="3893"/>
                    <a:pt x="27149" y="0"/>
                    <a:pt x="369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938177" cy="897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3817250" y="5806466"/>
            <a:ext cx="3580189" cy="3181324"/>
            <a:chOff x="0" y="0"/>
            <a:chExt cx="942930" cy="83788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942930" cy="837880"/>
            </a:xfrm>
            <a:custGeom>
              <a:avLst/>
              <a:gdLst/>
              <a:ahLst/>
              <a:cxnLst/>
              <a:rect r="r" b="b" t="t" l="l"/>
              <a:pathLst>
                <a:path h="837880" w="942930">
                  <a:moveTo>
                    <a:pt x="36761" y="0"/>
                  </a:moveTo>
                  <a:lnTo>
                    <a:pt x="906169" y="0"/>
                  </a:lnTo>
                  <a:cubicBezTo>
                    <a:pt x="915919" y="0"/>
                    <a:pt x="925269" y="3873"/>
                    <a:pt x="932163" y="10767"/>
                  </a:cubicBezTo>
                  <a:cubicBezTo>
                    <a:pt x="939057" y="17661"/>
                    <a:pt x="942930" y="27012"/>
                    <a:pt x="942930" y="36761"/>
                  </a:cubicBezTo>
                  <a:lnTo>
                    <a:pt x="942930" y="801118"/>
                  </a:lnTo>
                  <a:cubicBezTo>
                    <a:pt x="942930" y="821421"/>
                    <a:pt x="926472" y="837880"/>
                    <a:pt x="906169" y="837880"/>
                  </a:cubicBezTo>
                  <a:lnTo>
                    <a:pt x="36761" y="837880"/>
                  </a:lnTo>
                  <a:cubicBezTo>
                    <a:pt x="27012" y="837880"/>
                    <a:pt x="17661" y="834007"/>
                    <a:pt x="10767" y="827112"/>
                  </a:cubicBezTo>
                  <a:cubicBezTo>
                    <a:pt x="3873" y="820218"/>
                    <a:pt x="0" y="810868"/>
                    <a:pt x="0" y="801118"/>
                  </a:cubicBezTo>
                  <a:lnTo>
                    <a:pt x="0" y="36761"/>
                  </a:lnTo>
                  <a:cubicBezTo>
                    <a:pt x="0" y="16459"/>
                    <a:pt x="16459" y="0"/>
                    <a:pt x="367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942930" cy="885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9529467" y="2365626"/>
            <a:ext cx="3950424" cy="112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8"/>
              </a:lnSpc>
              <a:spcBef>
                <a:spcPct val="0"/>
              </a:spcBef>
            </a:pPr>
            <a:r>
              <a:rPr lang="en-US" b="true" sz="2032">
                <a:solidFill>
                  <a:srgbClr val="065A31"/>
                </a:solidFill>
                <a:latin typeface="Biryani Bold"/>
                <a:ea typeface="Biryani Bold"/>
                <a:cs typeface="Biryani Bold"/>
                <a:sym typeface="Biryani Bold"/>
              </a:rPr>
              <a:t>SDG 9 – Ind</a:t>
            </a:r>
            <a:r>
              <a:rPr lang="en-US" b="true" sz="2032">
                <a:solidFill>
                  <a:srgbClr val="065A31"/>
                </a:solidFill>
                <a:latin typeface="Biryani Bold"/>
                <a:ea typeface="Biryani Bold"/>
                <a:cs typeface="Biryani Bold"/>
                <a:sym typeface="Biryani Bold"/>
              </a:rPr>
              <a:t>ustry, Innovation &amp; Infrastructure</a:t>
            </a:r>
          </a:p>
          <a:p>
            <a:pPr algn="ctr">
              <a:lnSpc>
                <a:spcPts val="3048"/>
              </a:lnSpc>
              <a:spcBef>
                <a:spcPct val="0"/>
              </a:spcBef>
            </a:pPr>
          </a:p>
        </p:txBody>
      </p:sp>
      <p:sp>
        <p:nvSpPr>
          <p:cNvPr name="TextBox 60" id="60"/>
          <p:cNvSpPr txBox="true"/>
          <p:nvPr/>
        </p:nvSpPr>
        <p:spPr>
          <a:xfrm rot="0">
            <a:off x="13817250" y="2286647"/>
            <a:ext cx="3419221" cy="110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b="true" sz="1968">
                <a:solidFill>
                  <a:srgbClr val="065A31"/>
                </a:solidFill>
                <a:latin typeface="Biryani Bold"/>
                <a:ea typeface="Biryani Bold"/>
                <a:cs typeface="Biryani Bold"/>
                <a:sym typeface="Biryani Bold"/>
              </a:rPr>
              <a:t>SDG 11 – S</a:t>
            </a:r>
            <a:r>
              <a:rPr lang="en-US" b="true" sz="1968">
                <a:solidFill>
                  <a:srgbClr val="065A31"/>
                </a:solidFill>
                <a:latin typeface="Biryani Bold"/>
                <a:ea typeface="Biryani Bold"/>
                <a:cs typeface="Biryani Bold"/>
                <a:sym typeface="Biryani Bold"/>
              </a:rPr>
              <a:t>ustainable Cities &amp; Communities</a:t>
            </a:r>
          </a:p>
          <a:p>
            <a:pPr algn="ctr">
              <a:lnSpc>
                <a:spcPts val="2953"/>
              </a:lnSpc>
              <a:spcBef>
                <a:spcPct val="0"/>
              </a:spcBef>
            </a:pPr>
          </a:p>
        </p:txBody>
      </p:sp>
      <p:sp>
        <p:nvSpPr>
          <p:cNvPr name="TextBox 61" id="61"/>
          <p:cNvSpPr txBox="true"/>
          <p:nvPr/>
        </p:nvSpPr>
        <p:spPr>
          <a:xfrm rot="0">
            <a:off x="13978218" y="6238000"/>
            <a:ext cx="3258253" cy="38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4"/>
              </a:lnSpc>
              <a:spcBef>
                <a:spcPct val="0"/>
              </a:spcBef>
            </a:pPr>
            <a:r>
              <a:rPr lang="en-US" b="true" sz="2129">
                <a:solidFill>
                  <a:srgbClr val="065A31"/>
                </a:solidFill>
                <a:latin typeface="Biryani Bold"/>
                <a:ea typeface="Biryani Bold"/>
                <a:cs typeface="Biryani Bold"/>
                <a:sym typeface="Biryani Bold"/>
              </a:rPr>
              <a:t>SDG 13 – Clima</a:t>
            </a:r>
            <a:r>
              <a:rPr lang="en-US" b="true" sz="2129">
                <a:solidFill>
                  <a:srgbClr val="065A31"/>
                </a:solidFill>
                <a:latin typeface="Biryani Bold"/>
                <a:ea typeface="Biryani Bold"/>
                <a:cs typeface="Biryani Bold"/>
                <a:sym typeface="Biryani Bold"/>
              </a:rPr>
              <a:t>te Action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261907" y="6094989"/>
            <a:ext cx="3981240" cy="112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6"/>
              </a:lnSpc>
              <a:spcBef>
                <a:spcPct val="0"/>
              </a:spcBef>
            </a:pPr>
            <a:r>
              <a:rPr lang="en-US" b="true" sz="2037">
                <a:solidFill>
                  <a:srgbClr val="065A31"/>
                </a:solidFill>
                <a:latin typeface="Biryani Bold"/>
                <a:ea typeface="Biryani Bold"/>
                <a:cs typeface="Biryani Bold"/>
                <a:sym typeface="Biryani Bold"/>
              </a:rPr>
              <a:t>SDG 12 – Respon</a:t>
            </a:r>
            <a:r>
              <a:rPr lang="en-US" b="true" sz="2037">
                <a:solidFill>
                  <a:srgbClr val="065A31"/>
                </a:solidFill>
                <a:latin typeface="Biryani Bold"/>
                <a:ea typeface="Biryani Bold"/>
                <a:cs typeface="Biryani Bold"/>
                <a:sym typeface="Biryani Bold"/>
              </a:rPr>
              <a:t>sible Consumption &amp; Production</a:t>
            </a:r>
          </a:p>
          <a:p>
            <a:pPr algn="ctr">
              <a:lnSpc>
                <a:spcPts val="3056"/>
              </a:lnSpc>
              <a:spcBef>
                <a:spcPct val="0"/>
              </a:spcBef>
            </a:pPr>
          </a:p>
        </p:txBody>
      </p:sp>
      <p:sp>
        <p:nvSpPr>
          <p:cNvPr name="Freeform 63" id="63"/>
          <p:cNvSpPr/>
          <p:nvPr/>
        </p:nvSpPr>
        <p:spPr>
          <a:xfrm flipH="true" flipV="false" rot="0">
            <a:off x="13817250" y="5721890"/>
            <a:ext cx="731649" cy="139679"/>
          </a:xfrm>
          <a:custGeom>
            <a:avLst/>
            <a:gdLst/>
            <a:ahLst/>
            <a:cxnLst/>
            <a:rect r="r" b="b" t="t" l="l"/>
            <a:pathLst>
              <a:path h="139679" w="731649">
                <a:moveTo>
                  <a:pt x="731650" y="0"/>
                </a:moveTo>
                <a:lnTo>
                  <a:pt x="0" y="0"/>
                </a:lnTo>
                <a:lnTo>
                  <a:pt x="0" y="139679"/>
                </a:lnTo>
                <a:lnTo>
                  <a:pt x="731650" y="139679"/>
                </a:lnTo>
                <a:lnTo>
                  <a:pt x="7316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4" id="64"/>
          <p:cNvSpPr/>
          <p:nvPr/>
        </p:nvSpPr>
        <p:spPr>
          <a:xfrm flipH="true" flipV="false" rot="0">
            <a:off x="9681007" y="2026309"/>
            <a:ext cx="731649" cy="139679"/>
          </a:xfrm>
          <a:custGeom>
            <a:avLst/>
            <a:gdLst/>
            <a:ahLst/>
            <a:cxnLst/>
            <a:rect r="r" b="b" t="t" l="l"/>
            <a:pathLst>
              <a:path h="139679" w="731649">
                <a:moveTo>
                  <a:pt x="731650" y="0"/>
                </a:moveTo>
                <a:lnTo>
                  <a:pt x="0" y="0"/>
                </a:lnTo>
                <a:lnTo>
                  <a:pt x="0" y="139678"/>
                </a:lnTo>
                <a:lnTo>
                  <a:pt x="731650" y="139678"/>
                </a:lnTo>
                <a:lnTo>
                  <a:pt x="73165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5" id="65"/>
          <p:cNvSpPr/>
          <p:nvPr/>
        </p:nvSpPr>
        <p:spPr>
          <a:xfrm flipH="true" flipV="false" rot="0">
            <a:off x="9590773" y="5741925"/>
            <a:ext cx="731649" cy="139679"/>
          </a:xfrm>
          <a:custGeom>
            <a:avLst/>
            <a:gdLst/>
            <a:ahLst/>
            <a:cxnLst/>
            <a:rect r="r" b="b" t="t" l="l"/>
            <a:pathLst>
              <a:path h="139679" w="731649">
                <a:moveTo>
                  <a:pt x="731649" y="0"/>
                </a:moveTo>
                <a:lnTo>
                  <a:pt x="0" y="0"/>
                </a:lnTo>
                <a:lnTo>
                  <a:pt x="0" y="139678"/>
                </a:lnTo>
                <a:lnTo>
                  <a:pt x="731649" y="139678"/>
                </a:lnTo>
                <a:lnTo>
                  <a:pt x="731649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6" id="66"/>
          <p:cNvSpPr/>
          <p:nvPr/>
        </p:nvSpPr>
        <p:spPr>
          <a:xfrm flipH="true" flipV="false" rot="0">
            <a:off x="13817250" y="2026309"/>
            <a:ext cx="731649" cy="139679"/>
          </a:xfrm>
          <a:custGeom>
            <a:avLst/>
            <a:gdLst/>
            <a:ahLst/>
            <a:cxnLst/>
            <a:rect r="r" b="b" t="t" l="l"/>
            <a:pathLst>
              <a:path h="139679" w="731649">
                <a:moveTo>
                  <a:pt x="731650" y="0"/>
                </a:moveTo>
                <a:lnTo>
                  <a:pt x="0" y="0"/>
                </a:lnTo>
                <a:lnTo>
                  <a:pt x="0" y="139678"/>
                </a:lnTo>
                <a:lnTo>
                  <a:pt x="731650" y="139678"/>
                </a:lnTo>
                <a:lnTo>
                  <a:pt x="73165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7" id="67"/>
          <p:cNvSpPr txBox="true"/>
          <p:nvPr/>
        </p:nvSpPr>
        <p:spPr>
          <a:xfrm rot="0">
            <a:off x="9822471" y="3492858"/>
            <a:ext cx="3420676" cy="167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  <a:spcBef>
                <a:spcPct val="0"/>
              </a:spcBef>
            </a:pPr>
            <a:r>
              <a:rPr lang="en-US" sz="1804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Tr</a:t>
            </a:r>
            <a:r>
              <a:rPr lang="en-US" sz="1804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ansforming hazardous plastic waste into high-strength, rust-free infrastructure for a resilient future.</a:t>
            </a:r>
          </a:p>
          <a:p>
            <a:pPr algn="ctr">
              <a:lnSpc>
                <a:spcPts val="2706"/>
              </a:lnSpc>
              <a:spcBef>
                <a:spcPct val="0"/>
              </a:spcBef>
            </a:pPr>
          </a:p>
        </p:txBody>
      </p:sp>
      <p:sp>
        <p:nvSpPr>
          <p:cNvPr name="TextBox 68" id="68"/>
          <p:cNvSpPr txBox="true"/>
          <p:nvPr/>
        </p:nvSpPr>
        <p:spPr>
          <a:xfrm rot="0">
            <a:off x="13742904" y="3316044"/>
            <a:ext cx="3546324" cy="136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6"/>
              </a:lnSpc>
              <a:spcBef>
                <a:spcPct val="0"/>
              </a:spcBef>
            </a:pPr>
            <a:r>
              <a:rPr lang="en-US" sz="1844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Providing low-c</a:t>
            </a:r>
            <a:r>
              <a:rPr lang="en-US" sz="1844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ost, durable housing solutions that make urban and rural settlements safer and more inclusive.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956598" y="7222460"/>
            <a:ext cx="3010959" cy="199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1"/>
              </a:lnSpc>
              <a:spcBef>
                <a:spcPct val="0"/>
              </a:spcBef>
            </a:pPr>
            <a:r>
              <a:rPr lang="en-US" sz="1754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C</a:t>
            </a:r>
            <a:r>
              <a:rPr lang="en-US" sz="1754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loses the loop on non-biodegradable waste, converting environmental waste into a valuable building resource.</a:t>
            </a:r>
          </a:p>
          <a:p>
            <a:pPr algn="ctr">
              <a:lnSpc>
                <a:spcPts val="2631"/>
              </a:lnSpc>
              <a:spcBef>
                <a:spcPct val="0"/>
              </a:spcBef>
            </a:pPr>
          </a:p>
        </p:txBody>
      </p:sp>
      <p:sp>
        <p:nvSpPr>
          <p:cNvPr name="TextBox 70" id="70"/>
          <p:cNvSpPr txBox="true"/>
          <p:nvPr/>
        </p:nvSpPr>
        <p:spPr>
          <a:xfrm rot="0">
            <a:off x="13746772" y="7000004"/>
            <a:ext cx="3542456" cy="171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Mitigating</a:t>
            </a:r>
            <a:r>
              <a:rPr lang="en-US" sz="18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climate impact by diverting waste from landfills and providing heat-resistant, waterproof roofing that helps vulnerable communities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89414" y="1072479"/>
            <a:ext cx="490323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001524"/>
                </a:solidFill>
                <a:latin typeface="Tenor Sans"/>
                <a:ea typeface="Tenor Sans"/>
                <a:cs typeface="Tenor Sans"/>
                <a:sym typeface="Tenor Sans"/>
              </a:rPr>
              <a:t>AGENDA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758717" y="-717412"/>
            <a:ext cx="9272041" cy="3541681"/>
            <a:chOff x="0" y="0"/>
            <a:chExt cx="930920" cy="355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0920" cy="355587"/>
            </a:xfrm>
            <a:custGeom>
              <a:avLst/>
              <a:gdLst/>
              <a:ahLst/>
              <a:cxnLst/>
              <a:rect r="r" b="b" t="t" l="l"/>
              <a:pathLst>
                <a:path h="355587" w="930920">
                  <a:moveTo>
                    <a:pt x="727720" y="0"/>
                  </a:moveTo>
                  <a:lnTo>
                    <a:pt x="0" y="0"/>
                  </a:lnTo>
                  <a:lnTo>
                    <a:pt x="203200" y="355587"/>
                  </a:lnTo>
                  <a:lnTo>
                    <a:pt x="930920" y="355587"/>
                  </a:lnTo>
                  <a:lnTo>
                    <a:pt x="72772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76200"/>
              <a:ext cx="727720" cy="431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1939353" y="-902565"/>
            <a:ext cx="3802346" cy="3862529"/>
            <a:chOff x="0" y="0"/>
            <a:chExt cx="670084" cy="6806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3067" y="38016"/>
              <a:ext cx="623950" cy="642674"/>
            </a:xfrm>
            <a:custGeom>
              <a:avLst/>
              <a:gdLst/>
              <a:ahLst/>
              <a:cxnLst/>
              <a:rect r="r" b="b" t="t" l="l"/>
              <a:pathLst>
                <a:path h="642674" w="623950">
                  <a:moveTo>
                    <a:pt x="338950" y="16788"/>
                  </a:moveTo>
                  <a:lnTo>
                    <a:pt x="620042" y="587870"/>
                  </a:lnTo>
                  <a:cubicBezTo>
                    <a:pt x="625842" y="599653"/>
                    <a:pt x="625149" y="613595"/>
                    <a:pt x="618210" y="624745"/>
                  </a:cubicBezTo>
                  <a:cubicBezTo>
                    <a:pt x="611270" y="635895"/>
                    <a:pt x="599067" y="642674"/>
                    <a:pt x="585934" y="642674"/>
                  </a:cubicBezTo>
                  <a:lnTo>
                    <a:pt x="38016" y="642674"/>
                  </a:lnTo>
                  <a:cubicBezTo>
                    <a:pt x="24883" y="642674"/>
                    <a:pt x="12680" y="635895"/>
                    <a:pt x="5740" y="624745"/>
                  </a:cubicBezTo>
                  <a:cubicBezTo>
                    <a:pt x="-1199" y="613595"/>
                    <a:pt x="-1892" y="599653"/>
                    <a:pt x="3908" y="587870"/>
                  </a:cubicBezTo>
                  <a:lnTo>
                    <a:pt x="285000" y="16788"/>
                  </a:lnTo>
                  <a:cubicBezTo>
                    <a:pt x="290059" y="6510"/>
                    <a:pt x="300519" y="0"/>
                    <a:pt x="311975" y="0"/>
                  </a:cubicBezTo>
                  <a:cubicBezTo>
                    <a:pt x="323431" y="0"/>
                    <a:pt x="333891" y="6510"/>
                    <a:pt x="338950" y="16788"/>
                  </a:cubicBezTo>
                  <a:close/>
                </a:path>
              </a:pathLst>
            </a:custGeom>
            <a:solidFill>
              <a:srgbClr val="136234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4701" y="239835"/>
              <a:ext cx="460683" cy="39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59890" y="-1770840"/>
            <a:ext cx="16479970" cy="3430694"/>
            <a:chOff x="0" y="0"/>
            <a:chExt cx="1654601" cy="3444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045" y="0"/>
              <a:ext cx="1642513" cy="344444"/>
            </a:xfrm>
            <a:custGeom>
              <a:avLst/>
              <a:gdLst/>
              <a:ahLst/>
              <a:cxnLst/>
              <a:rect r="r" b="b" t="t" l="l"/>
              <a:pathLst>
                <a:path h="344444" w="1642513">
                  <a:moveTo>
                    <a:pt x="1431263" y="0"/>
                  </a:moveTo>
                  <a:lnTo>
                    <a:pt x="8048" y="0"/>
                  </a:lnTo>
                  <a:cubicBezTo>
                    <a:pt x="5159" y="0"/>
                    <a:pt x="2492" y="1548"/>
                    <a:pt x="1059" y="4057"/>
                  </a:cubicBezTo>
                  <a:cubicBezTo>
                    <a:pt x="-374" y="6566"/>
                    <a:pt x="-352" y="9650"/>
                    <a:pt x="1116" y="12138"/>
                  </a:cubicBezTo>
                  <a:lnTo>
                    <a:pt x="189994" y="332306"/>
                  </a:lnTo>
                  <a:cubicBezTo>
                    <a:pt x="194432" y="339828"/>
                    <a:pt x="202515" y="344444"/>
                    <a:pt x="211248" y="344444"/>
                  </a:cubicBezTo>
                  <a:lnTo>
                    <a:pt x="1634463" y="344444"/>
                  </a:lnTo>
                  <a:cubicBezTo>
                    <a:pt x="1637352" y="344444"/>
                    <a:pt x="1640020" y="342896"/>
                    <a:pt x="1641453" y="340387"/>
                  </a:cubicBezTo>
                  <a:cubicBezTo>
                    <a:pt x="1642885" y="337878"/>
                    <a:pt x="1642864" y="334794"/>
                    <a:pt x="1641396" y="332306"/>
                  </a:cubicBezTo>
                  <a:lnTo>
                    <a:pt x="1452517" y="12138"/>
                  </a:lnTo>
                  <a:cubicBezTo>
                    <a:pt x="1448080" y="4616"/>
                    <a:pt x="1439997" y="0"/>
                    <a:pt x="1431263" y="0"/>
                  </a:cubicBezTo>
                  <a:close/>
                </a:path>
              </a:pathLst>
            </a:custGeom>
            <a:solidFill>
              <a:srgbClr val="13623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76200"/>
              <a:ext cx="1451401" cy="4206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542193" y="3081444"/>
          <a:ext cx="17203615" cy="5124450"/>
        </p:xfrm>
        <a:graphic>
          <a:graphicData uri="http://schemas.openxmlformats.org/drawingml/2006/table">
            <a:tbl>
              <a:tblPr/>
              <a:tblGrid>
                <a:gridCol w="5482745"/>
                <a:gridCol w="3203008"/>
                <a:gridCol w="8517861"/>
              </a:tblGrid>
              <a:tr h="10077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DFDFD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RISK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6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62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DFDFD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MITIGATION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625"/>
                    </a:solidFill>
                  </a:tcPr>
                </a:tc>
              </a:tr>
              <a:tr h="127575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Public health concerns over using sanitary waste.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41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Ensure high-standard sterilization and certify safety through third-party lab tests.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</a:tr>
              <a:tr h="99701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Irregular supply of raw materials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Partner with manufacturers and waste collectors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</a:tr>
              <a:tr h="18439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Market hesitation to adopt recycled roofing products.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41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Offer demos and awareness campaigns to build trust and confidence.</a:t>
                      </a:r>
                      <a:endParaRPr lang="en-US" sz="1100"/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  <a:p>
                      <a:pPr algn="ctr">
                        <a:lnSpc>
                          <a:spcPts val="22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</a:tr>
            </a:tbl>
          </a:graphicData>
        </a:graphic>
      </p:graphicFrame>
      <p:grpSp>
        <p:nvGrpSpPr>
          <p:cNvPr name="Group 13" id="13"/>
          <p:cNvGrpSpPr/>
          <p:nvPr/>
        </p:nvGrpSpPr>
        <p:grpSpPr>
          <a:xfrm rot="0">
            <a:off x="-4498140" y="9248775"/>
            <a:ext cx="14319000" cy="3541681"/>
            <a:chOff x="0" y="0"/>
            <a:chExt cx="1437638" cy="3555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807" y="0"/>
              <a:ext cx="1424024" cy="355587"/>
            </a:xfrm>
            <a:custGeom>
              <a:avLst/>
              <a:gdLst/>
              <a:ahLst/>
              <a:cxnLst/>
              <a:rect r="r" b="b" t="t" l="l"/>
              <a:pathLst>
                <a:path h="355587" w="1424024">
                  <a:moveTo>
                    <a:pt x="1211411" y="0"/>
                  </a:moveTo>
                  <a:lnTo>
                    <a:pt x="9413" y="0"/>
                  </a:lnTo>
                  <a:cubicBezTo>
                    <a:pt x="6058" y="0"/>
                    <a:pt x="2956" y="1786"/>
                    <a:pt x="1272" y="4688"/>
                  </a:cubicBezTo>
                  <a:cubicBezTo>
                    <a:pt x="-412" y="7590"/>
                    <a:pt x="-424" y="11170"/>
                    <a:pt x="1241" y="14083"/>
                  </a:cubicBezTo>
                  <a:lnTo>
                    <a:pt x="188345" y="341504"/>
                  </a:lnTo>
                  <a:cubicBezTo>
                    <a:pt x="193322" y="350213"/>
                    <a:pt x="202583" y="355587"/>
                    <a:pt x="212613" y="355587"/>
                  </a:cubicBezTo>
                  <a:lnTo>
                    <a:pt x="1414611" y="355587"/>
                  </a:lnTo>
                  <a:cubicBezTo>
                    <a:pt x="1417967" y="355587"/>
                    <a:pt x="1421068" y="353801"/>
                    <a:pt x="1422752" y="350899"/>
                  </a:cubicBezTo>
                  <a:cubicBezTo>
                    <a:pt x="1424437" y="347997"/>
                    <a:pt x="1424448" y="344418"/>
                    <a:pt x="1422784" y="341504"/>
                  </a:cubicBezTo>
                  <a:lnTo>
                    <a:pt x="1235679" y="14083"/>
                  </a:lnTo>
                  <a:cubicBezTo>
                    <a:pt x="1230703" y="5374"/>
                    <a:pt x="1221441" y="0"/>
                    <a:pt x="1211411" y="0"/>
                  </a:cubicBez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76200"/>
              <a:ext cx="1234438" cy="431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5036572" y="9248775"/>
            <a:ext cx="28283148" cy="3541681"/>
            <a:chOff x="0" y="0"/>
            <a:chExt cx="2839649" cy="3555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446" y="0"/>
              <a:ext cx="2832757" cy="355587"/>
            </a:xfrm>
            <a:custGeom>
              <a:avLst/>
              <a:gdLst/>
              <a:ahLst/>
              <a:cxnLst/>
              <a:rect r="r" b="b" t="t" l="l"/>
              <a:pathLst>
                <a:path h="355587" w="2832757">
                  <a:moveTo>
                    <a:pt x="2624792" y="0"/>
                  </a:moveTo>
                  <a:lnTo>
                    <a:pt x="4766" y="0"/>
                  </a:lnTo>
                  <a:cubicBezTo>
                    <a:pt x="3067" y="0"/>
                    <a:pt x="1497" y="904"/>
                    <a:pt x="644" y="2374"/>
                  </a:cubicBezTo>
                  <a:cubicBezTo>
                    <a:pt x="-208" y="3843"/>
                    <a:pt x="-215" y="5655"/>
                    <a:pt x="628" y="7130"/>
                  </a:cubicBezTo>
                  <a:lnTo>
                    <a:pt x="195680" y="348458"/>
                  </a:lnTo>
                  <a:cubicBezTo>
                    <a:pt x="198199" y="352866"/>
                    <a:pt x="202888" y="355587"/>
                    <a:pt x="207966" y="355587"/>
                  </a:cubicBezTo>
                  <a:lnTo>
                    <a:pt x="2827992" y="355587"/>
                  </a:lnTo>
                  <a:cubicBezTo>
                    <a:pt x="2829690" y="355587"/>
                    <a:pt x="2831261" y="354683"/>
                    <a:pt x="2832113" y="353214"/>
                  </a:cubicBezTo>
                  <a:cubicBezTo>
                    <a:pt x="2832966" y="351745"/>
                    <a:pt x="2832972" y="349932"/>
                    <a:pt x="2832129" y="348458"/>
                  </a:cubicBezTo>
                  <a:lnTo>
                    <a:pt x="2637078" y="7130"/>
                  </a:lnTo>
                  <a:cubicBezTo>
                    <a:pt x="2634558" y="2721"/>
                    <a:pt x="2629870" y="0"/>
                    <a:pt x="2624792" y="0"/>
                  </a:cubicBezTo>
                  <a:close/>
                </a:path>
              </a:pathLst>
            </a:custGeom>
            <a:solidFill>
              <a:srgbClr val="13623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76200"/>
              <a:ext cx="2636449" cy="431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2883105" y="5536286"/>
            <a:ext cx="3086100" cy="308610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399677" y="8393786"/>
            <a:ext cx="3086100" cy="30861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F28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8088707" y="2171029"/>
            <a:ext cx="3086100" cy="308610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394738" y="338416"/>
            <a:ext cx="7293565" cy="77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9"/>
              </a:lnSpc>
              <a:spcBef>
                <a:spcPct val="0"/>
              </a:spcBef>
            </a:pPr>
            <a:r>
              <a:rPr lang="en-US" sz="4299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RISK AND MITIGATION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254149" y="9248259"/>
            <a:ext cx="688578" cy="68857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4" y="1508885"/>
            <a:ext cx="16230595" cy="14287"/>
          </a:xfrm>
          <a:prstGeom prst="line">
            <a:avLst/>
          </a:prstGeom>
          <a:ln cap="flat" w="9525">
            <a:solidFill>
              <a:srgbClr val="6D5A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107641" y="4621727"/>
            <a:ext cx="8684131" cy="124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93"/>
              </a:lnSpc>
            </a:pPr>
            <a:r>
              <a:rPr lang="en-US" sz="9300" spc="111">
                <a:solidFill>
                  <a:srgbClr val="6D5A4E"/>
                </a:solidFill>
                <a:latin typeface="TT Drugs"/>
                <a:ea typeface="TT Drugs"/>
                <a:cs typeface="TT Drugs"/>
                <a:sym typeface="TT Drugs"/>
              </a:rPr>
              <a:t>APPENDICES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8792415"/>
            <a:ext cx="16230595" cy="14287"/>
          </a:xfrm>
          <a:prstGeom prst="line">
            <a:avLst/>
          </a:prstGeom>
          <a:ln cap="flat" w="9525">
            <a:solidFill>
              <a:srgbClr val="6D5A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5400000">
            <a:off x="14103421" y="8080660"/>
            <a:ext cx="3598672" cy="5050757"/>
          </a:xfrm>
          <a:custGeom>
            <a:avLst/>
            <a:gdLst/>
            <a:ahLst/>
            <a:cxnLst/>
            <a:rect r="r" b="b" t="t" l="l"/>
            <a:pathLst>
              <a:path h="5050757" w="3598672">
                <a:moveTo>
                  <a:pt x="3598672" y="5050757"/>
                </a:moveTo>
                <a:lnTo>
                  <a:pt x="0" y="5050757"/>
                </a:lnTo>
                <a:lnTo>
                  <a:pt x="0" y="0"/>
                </a:lnTo>
                <a:lnTo>
                  <a:pt x="3598672" y="0"/>
                </a:lnTo>
                <a:lnTo>
                  <a:pt x="3598672" y="505075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22246" y="6267037"/>
            <a:ext cx="3598672" cy="5050757"/>
          </a:xfrm>
          <a:custGeom>
            <a:avLst/>
            <a:gdLst/>
            <a:ahLst/>
            <a:cxnLst/>
            <a:rect r="r" b="b" t="t" l="l"/>
            <a:pathLst>
              <a:path h="5050757" w="3598672">
                <a:moveTo>
                  <a:pt x="0" y="0"/>
                </a:moveTo>
                <a:lnTo>
                  <a:pt x="3598672" y="0"/>
                </a:lnTo>
                <a:lnTo>
                  <a:pt x="3598672" y="5050757"/>
                </a:lnTo>
                <a:lnTo>
                  <a:pt x="0" y="5050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3" t="0" r="-93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A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1135" y="1028700"/>
            <a:ext cx="7206994" cy="628517"/>
          </a:xfrm>
          <a:custGeom>
            <a:avLst/>
            <a:gdLst/>
            <a:ahLst/>
            <a:cxnLst/>
            <a:rect r="r" b="b" t="t" l="l"/>
            <a:pathLst>
              <a:path h="628517" w="7206994">
                <a:moveTo>
                  <a:pt x="0" y="0"/>
                </a:moveTo>
                <a:lnTo>
                  <a:pt x="7206994" y="0"/>
                </a:lnTo>
                <a:lnTo>
                  <a:pt x="7206994" y="628517"/>
                </a:lnTo>
                <a:lnTo>
                  <a:pt x="0" y="628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10640" y="1749785"/>
            <a:ext cx="926833" cy="36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075" spc="2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Revenue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94394" y="1140014"/>
            <a:ext cx="1084969" cy="35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b="true" sz="20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Category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0640" y="7216832"/>
            <a:ext cx="2703607" cy="290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5"/>
              </a:lnSpc>
            </a:pPr>
            <a:r>
              <a:rPr lang="en-US" sz="207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Total Operating Expenses Operating Profit (EBIT) Other Income/Expenses Loan Interest Expense Net Profit Before Tax Tax (Assumed 10%) Net Profit After Tax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0640" y="2850672"/>
            <a:ext cx="2908703" cy="1447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07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Cost of Goods Sold (COGS) Gross Profit Operating Expenses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65230" y="1149539"/>
            <a:ext cx="551991" cy="3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b="true" sz="20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Item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1476" y="1759310"/>
            <a:ext cx="2703607" cy="836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07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Product Sales Service Revenue Other Revenue Direct Material Costs Direct Labor Costs Gross Profit Salaries &amp; Wages Rent &amp; Utilities Marketing &amp; Advertising Software &amp; Tools Professional Services Travel Maintenance Miscellaneous Depreciation Total Operating Expenses Operating Profit (EBIT) Other Income Interest Paid Net Profit Before Tax Tax (10%) Net Profit After Tax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6179" y="2850672"/>
            <a:ext cx="960222" cy="726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5"/>
              </a:lnSpc>
            </a:pPr>
            <a:r>
              <a:rPr lang="en-US" sz="2075" spc="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240980 546000 113020 0 180000 75000 5000 169000 160000 100000 10000 5000 704000 -590980 1000000 130000 0 -720980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67950" y="2850672"/>
            <a:ext cx="904705" cy="508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3"/>
              </a:lnSpc>
            </a:pPr>
            <a:r>
              <a:rPr lang="en-US" sz="2075" spc="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361350 624000 364650 0 180000 120000 6000 175000 240000 120000 12000 4000 857000 -492350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21304" y="8671981"/>
            <a:ext cx="136277" cy="71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3"/>
              </a:lnSpc>
            </a:pPr>
            <a:r>
              <a:rPr lang="en-US" sz="207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0 0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48129" y="1150329"/>
            <a:ext cx="830204" cy="35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b="true" sz="20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YEAR1</a:t>
            </a:r>
            <a:r>
              <a:rPr lang="en-US" b="true" sz="20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45833" y="1150329"/>
            <a:ext cx="830204" cy="35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b="true" sz="20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YEAR2</a:t>
            </a:r>
            <a:r>
              <a:rPr lang="en-US" b="true" sz="20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43538" y="1150329"/>
            <a:ext cx="684443" cy="35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b="true" sz="2075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Year3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50809" y="1759310"/>
            <a:ext cx="873161" cy="35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75" spc="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900000</a:t>
            </a:r>
            <a:r>
              <a:rPr lang="en-US" sz="2075" spc="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13525" y="1759310"/>
            <a:ext cx="1010476" cy="35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75" spc="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1350000</a:t>
            </a:r>
            <a:r>
              <a:rPr lang="en-US" sz="2075" spc="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11588" y="1759310"/>
            <a:ext cx="960222" cy="355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75" spc="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2250000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46217" y="2850672"/>
            <a:ext cx="822889" cy="508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3"/>
              </a:lnSpc>
            </a:pPr>
            <a:r>
              <a:rPr lang="en-US" sz="2075" spc="8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602250 780000 867750 260000 180000 50000 8000 128000 400000 130000 15000 2000 913000 -45250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19367" y="8671981"/>
            <a:ext cx="136277" cy="71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3"/>
              </a:lnSpc>
            </a:pPr>
            <a:r>
              <a:rPr lang="en-US" sz="2075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0 0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952" t="-64999" r="-37641" b="-125512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338777" y="48186"/>
            <a:ext cx="4339487" cy="68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b="true" sz="4006" spc="-278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Financial Drafting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0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34149" y="7955836"/>
            <a:ext cx="7907425" cy="2176282"/>
          </a:xfrm>
          <a:custGeom>
            <a:avLst/>
            <a:gdLst/>
            <a:ahLst/>
            <a:cxnLst/>
            <a:rect r="r" b="b" t="t" l="l"/>
            <a:pathLst>
              <a:path h="2176282" w="7907425">
                <a:moveTo>
                  <a:pt x="0" y="0"/>
                </a:moveTo>
                <a:lnTo>
                  <a:pt x="7907425" y="0"/>
                </a:lnTo>
                <a:lnTo>
                  <a:pt x="7907425" y="2176282"/>
                </a:lnTo>
                <a:lnTo>
                  <a:pt x="0" y="2176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0370" y="7536767"/>
            <a:ext cx="3598672" cy="5050757"/>
          </a:xfrm>
          <a:custGeom>
            <a:avLst/>
            <a:gdLst/>
            <a:ahLst/>
            <a:cxnLst/>
            <a:rect r="r" b="b" t="t" l="l"/>
            <a:pathLst>
              <a:path h="5050757" w="3598672">
                <a:moveTo>
                  <a:pt x="0" y="0"/>
                </a:moveTo>
                <a:lnTo>
                  <a:pt x="3598672" y="0"/>
                </a:lnTo>
                <a:lnTo>
                  <a:pt x="3598672" y="5050757"/>
                </a:lnTo>
                <a:lnTo>
                  <a:pt x="0" y="505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336" y="1065625"/>
            <a:ext cx="3060012" cy="6720858"/>
          </a:xfrm>
          <a:custGeom>
            <a:avLst/>
            <a:gdLst/>
            <a:ahLst/>
            <a:cxnLst/>
            <a:rect r="r" b="b" t="t" l="l"/>
            <a:pathLst>
              <a:path h="6720858" w="3060012">
                <a:moveTo>
                  <a:pt x="0" y="0"/>
                </a:moveTo>
                <a:lnTo>
                  <a:pt x="3060012" y="0"/>
                </a:lnTo>
                <a:lnTo>
                  <a:pt x="3060012" y="6720858"/>
                </a:lnTo>
                <a:lnTo>
                  <a:pt x="0" y="6720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15508" y="1065625"/>
            <a:ext cx="3060012" cy="3320359"/>
          </a:xfrm>
          <a:custGeom>
            <a:avLst/>
            <a:gdLst/>
            <a:ahLst/>
            <a:cxnLst/>
            <a:rect r="r" b="b" t="t" l="l"/>
            <a:pathLst>
              <a:path h="3320359" w="3060012">
                <a:moveTo>
                  <a:pt x="0" y="0"/>
                </a:moveTo>
                <a:lnTo>
                  <a:pt x="3060012" y="0"/>
                </a:lnTo>
                <a:lnTo>
                  <a:pt x="3060012" y="3320359"/>
                </a:lnTo>
                <a:lnTo>
                  <a:pt x="0" y="3320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37521" y="1065625"/>
            <a:ext cx="3060012" cy="6720858"/>
          </a:xfrm>
          <a:custGeom>
            <a:avLst/>
            <a:gdLst/>
            <a:ahLst/>
            <a:cxnLst/>
            <a:rect r="r" b="b" t="t" l="l"/>
            <a:pathLst>
              <a:path h="6720858" w="3060012">
                <a:moveTo>
                  <a:pt x="0" y="0"/>
                </a:moveTo>
                <a:lnTo>
                  <a:pt x="3060012" y="0"/>
                </a:lnTo>
                <a:lnTo>
                  <a:pt x="3060012" y="6720858"/>
                </a:lnTo>
                <a:lnTo>
                  <a:pt x="0" y="6720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1562" y="1065625"/>
            <a:ext cx="3060012" cy="6720858"/>
          </a:xfrm>
          <a:custGeom>
            <a:avLst/>
            <a:gdLst/>
            <a:ahLst/>
            <a:cxnLst/>
            <a:rect r="r" b="b" t="t" l="l"/>
            <a:pathLst>
              <a:path h="6720858" w="3060012">
                <a:moveTo>
                  <a:pt x="0" y="0"/>
                </a:moveTo>
                <a:lnTo>
                  <a:pt x="3060012" y="0"/>
                </a:lnTo>
                <a:lnTo>
                  <a:pt x="3060012" y="6720858"/>
                </a:lnTo>
                <a:lnTo>
                  <a:pt x="0" y="6720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50359" y="4418448"/>
            <a:ext cx="3060012" cy="3278872"/>
          </a:xfrm>
          <a:custGeom>
            <a:avLst/>
            <a:gdLst/>
            <a:ahLst/>
            <a:cxnLst/>
            <a:rect r="r" b="b" t="t" l="l"/>
            <a:pathLst>
              <a:path h="3278872" w="3060012">
                <a:moveTo>
                  <a:pt x="0" y="0"/>
                </a:moveTo>
                <a:lnTo>
                  <a:pt x="3060012" y="0"/>
                </a:lnTo>
                <a:lnTo>
                  <a:pt x="3060012" y="3278871"/>
                </a:lnTo>
                <a:lnTo>
                  <a:pt x="0" y="3278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59549" y="4507612"/>
            <a:ext cx="3060012" cy="3278872"/>
          </a:xfrm>
          <a:custGeom>
            <a:avLst/>
            <a:gdLst/>
            <a:ahLst/>
            <a:cxnLst/>
            <a:rect r="r" b="b" t="t" l="l"/>
            <a:pathLst>
              <a:path h="3278872" w="3060012">
                <a:moveTo>
                  <a:pt x="0" y="0"/>
                </a:moveTo>
                <a:lnTo>
                  <a:pt x="3060012" y="0"/>
                </a:lnTo>
                <a:lnTo>
                  <a:pt x="3060012" y="3278871"/>
                </a:lnTo>
                <a:lnTo>
                  <a:pt x="0" y="3278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59549" y="1065625"/>
            <a:ext cx="3060012" cy="3320359"/>
          </a:xfrm>
          <a:custGeom>
            <a:avLst/>
            <a:gdLst/>
            <a:ahLst/>
            <a:cxnLst/>
            <a:rect r="r" b="b" t="t" l="l"/>
            <a:pathLst>
              <a:path h="3320359" w="3060012">
                <a:moveTo>
                  <a:pt x="0" y="0"/>
                </a:moveTo>
                <a:lnTo>
                  <a:pt x="3060012" y="0"/>
                </a:lnTo>
                <a:lnTo>
                  <a:pt x="3060012" y="3320359"/>
                </a:lnTo>
                <a:lnTo>
                  <a:pt x="0" y="33203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3336" y="7955836"/>
            <a:ext cx="7879990" cy="2176282"/>
          </a:xfrm>
          <a:custGeom>
            <a:avLst/>
            <a:gdLst/>
            <a:ahLst/>
            <a:cxnLst/>
            <a:rect r="r" b="b" t="t" l="l"/>
            <a:pathLst>
              <a:path h="2176282" w="7879990">
                <a:moveTo>
                  <a:pt x="0" y="0"/>
                </a:moveTo>
                <a:lnTo>
                  <a:pt x="7879990" y="0"/>
                </a:lnTo>
                <a:lnTo>
                  <a:pt x="7879990" y="2176282"/>
                </a:lnTo>
                <a:lnTo>
                  <a:pt x="0" y="2176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05869" y="1369877"/>
            <a:ext cx="611926" cy="394689"/>
          </a:xfrm>
          <a:custGeom>
            <a:avLst/>
            <a:gdLst/>
            <a:ahLst/>
            <a:cxnLst/>
            <a:rect r="r" b="b" t="t" l="l"/>
            <a:pathLst>
              <a:path h="394689" w="611926">
                <a:moveTo>
                  <a:pt x="0" y="0"/>
                </a:moveTo>
                <a:lnTo>
                  <a:pt x="611926" y="0"/>
                </a:lnTo>
                <a:lnTo>
                  <a:pt x="611926" y="394690"/>
                </a:lnTo>
                <a:lnTo>
                  <a:pt x="0" y="3946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309" t="0" r="-30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53425" y="1329234"/>
            <a:ext cx="383884" cy="435333"/>
          </a:xfrm>
          <a:custGeom>
            <a:avLst/>
            <a:gdLst/>
            <a:ahLst/>
            <a:cxnLst/>
            <a:rect r="r" b="b" t="t" l="l"/>
            <a:pathLst>
              <a:path h="435333" w="383884">
                <a:moveTo>
                  <a:pt x="0" y="0"/>
                </a:moveTo>
                <a:lnTo>
                  <a:pt x="383884" y="0"/>
                </a:lnTo>
                <a:lnTo>
                  <a:pt x="383884" y="435333"/>
                </a:lnTo>
                <a:lnTo>
                  <a:pt x="0" y="4353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625" t="0" r="-62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19414" y="8138715"/>
            <a:ext cx="538835" cy="455320"/>
          </a:xfrm>
          <a:custGeom>
            <a:avLst/>
            <a:gdLst/>
            <a:ahLst/>
            <a:cxnLst/>
            <a:rect r="r" b="b" t="t" l="l"/>
            <a:pathLst>
              <a:path h="455320" w="538835">
                <a:moveTo>
                  <a:pt x="0" y="0"/>
                </a:moveTo>
                <a:lnTo>
                  <a:pt x="538835" y="0"/>
                </a:lnTo>
                <a:lnTo>
                  <a:pt x="538835" y="455320"/>
                </a:lnTo>
                <a:lnTo>
                  <a:pt x="0" y="4553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-468" r="0" b="-4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96483" y="1349222"/>
            <a:ext cx="584682" cy="455320"/>
          </a:xfrm>
          <a:custGeom>
            <a:avLst/>
            <a:gdLst/>
            <a:ahLst/>
            <a:cxnLst/>
            <a:rect r="r" b="b" t="t" l="l"/>
            <a:pathLst>
              <a:path h="455320" w="584682">
                <a:moveTo>
                  <a:pt x="0" y="0"/>
                </a:moveTo>
                <a:lnTo>
                  <a:pt x="584681" y="0"/>
                </a:lnTo>
                <a:lnTo>
                  <a:pt x="584681" y="455320"/>
                </a:lnTo>
                <a:lnTo>
                  <a:pt x="0" y="45532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-321" r="0" b="-32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90443" y="1329234"/>
            <a:ext cx="516667" cy="455320"/>
          </a:xfrm>
          <a:custGeom>
            <a:avLst/>
            <a:gdLst/>
            <a:ahLst/>
            <a:cxnLst/>
            <a:rect r="r" b="b" t="t" l="l"/>
            <a:pathLst>
              <a:path h="455320" w="516667">
                <a:moveTo>
                  <a:pt x="0" y="0"/>
                </a:moveTo>
                <a:lnTo>
                  <a:pt x="516667" y="0"/>
                </a:lnTo>
                <a:lnTo>
                  <a:pt x="516667" y="455320"/>
                </a:lnTo>
                <a:lnTo>
                  <a:pt x="0" y="4553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-141" t="0" r="-13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60260" y="4679622"/>
            <a:ext cx="512307" cy="455320"/>
          </a:xfrm>
          <a:custGeom>
            <a:avLst/>
            <a:gdLst/>
            <a:ahLst/>
            <a:cxnLst/>
            <a:rect r="r" b="b" t="t" l="l"/>
            <a:pathLst>
              <a:path h="455320" w="512307">
                <a:moveTo>
                  <a:pt x="0" y="0"/>
                </a:moveTo>
                <a:lnTo>
                  <a:pt x="512307" y="0"/>
                </a:lnTo>
                <a:lnTo>
                  <a:pt x="512307" y="455320"/>
                </a:lnTo>
                <a:lnTo>
                  <a:pt x="0" y="4553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-565" t="0" r="-56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52265" y="8116150"/>
            <a:ext cx="396694" cy="455320"/>
          </a:xfrm>
          <a:custGeom>
            <a:avLst/>
            <a:gdLst/>
            <a:ahLst/>
            <a:cxnLst/>
            <a:rect r="r" b="b" t="t" l="l"/>
            <a:pathLst>
              <a:path h="455320" w="396694">
                <a:moveTo>
                  <a:pt x="0" y="0"/>
                </a:moveTo>
                <a:lnTo>
                  <a:pt x="396695" y="0"/>
                </a:lnTo>
                <a:lnTo>
                  <a:pt x="396695" y="455320"/>
                </a:lnTo>
                <a:lnTo>
                  <a:pt x="0" y="45532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-531" r="0" b="-53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26762" y="1366886"/>
            <a:ext cx="545805" cy="380017"/>
          </a:xfrm>
          <a:custGeom>
            <a:avLst/>
            <a:gdLst/>
            <a:ahLst/>
            <a:cxnLst/>
            <a:rect r="r" b="b" t="t" l="l"/>
            <a:pathLst>
              <a:path h="380017" w="545805">
                <a:moveTo>
                  <a:pt x="0" y="0"/>
                </a:moveTo>
                <a:lnTo>
                  <a:pt x="545805" y="0"/>
                </a:lnTo>
                <a:lnTo>
                  <a:pt x="545805" y="380017"/>
                </a:lnTo>
                <a:lnTo>
                  <a:pt x="0" y="38001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769" t="0" r="-769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577103" y="4638008"/>
            <a:ext cx="536511" cy="538532"/>
          </a:xfrm>
          <a:custGeom>
            <a:avLst/>
            <a:gdLst/>
            <a:ahLst/>
            <a:cxnLst/>
            <a:rect r="r" b="b" t="t" l="l"/>
            <a:pathLst>
              <a:path h="538532" w="536511">
                <a:moveTo>
                  <a:pt x="0" y="0"/>
                </a:moveTo>
                <a:lnTo>
                  <a:pt x="536512" y="0"/>
                </a:lnTo>
                <a:lnTo>
                  <a:pt x="536512" y="538532"/>
                </a:lnTo>
                <a:lnTo>
                  <a:pt x="0" y="53853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-186" t="0" r="-189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-5400000">
            <a:off x="-805984" y="-3243908"/>
            <a:ext cx="3598672" cy="5050757"/>
          </a:xfrm>
          <a:custGeom>
            <a:avLst/>
            <a:gdLst/>
            <a:ahLst/>
            <a:cxnLst/>
            <a:rect r="r" b="b" t="t" l="l"/>
            <a:pathLst>
              <a:path h="5050757" w="3598672">
                <a:moveTo>
                  <a:pt x="3598672" y="5050757"/>
                </a:moveTo>
                <a:lnTo>
                  <a:pt x="0" y="5050757"/>
                </a:lnTo>
                <a:lnTo>
                  <a:pt x="0" y="0"/>
                </a:lnTo>
                <a:lnTo>
                  <a:pt x="3598672" y="0"/>
                </a:lnTo>
                <a:lnTo>
                  <a:pt x="3598672" y="505075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338777" y="48186"/>
            <a:ext cx="3390745" cy="68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b="true" sz="4006" spc="-278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LEAN CANVAS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42968" y="8126498"/>
            <a:ext cx="2551143" cy="42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b="true" sz="2169" spc="-41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Revenue Streams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1137" y="1396967"/>
            <a:ext cx="1373456" cy="42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b="true" sz="2169" spc="-41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57875" y="1097314"/>
            <a:ext cx="1785109" cy="80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b="true" sz="2169" spc="-41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Value Propositions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51552" y="1253872"/>
            <a:ext cx="1929159" cy="80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b="true" sz="2169" spc="-41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Segments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88856" y="4589364"/>
            <a:ext cx="1929159" cy="42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b="true" sz="2169" spc="-41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Key Resources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29539" y="4726762"/>
            <a:ext cx="1929159" cy="42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b="true" sz="2169" spc="-41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Channels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3715" y="8126498"/>
            <a:ext cx="1929159" cy="42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b="true" sz="2169" spc="-41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Cost Structure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83898" y="1075528"/>
            <a:ext cx="1929159" cy="80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b="true" sz="2169" spc="-41">
                <a:solidFill>
                  <a:srgbClr val="423123"/>
                </a:solidFill>
                <a:latin typeface="DM Sans Bold"/>
                <a:ea typeface="DM Sans Bold"/>
                <a:cs typeface="DM Sans Bold"/>
                <a:sym typeface="DM Sans Bold"/>
              </a:rPr>
              <a:t>Unfair advantages</a:t>
            </a:r>
          </a:p>
        </p:txBody>
      </p:sp>
      <p:sp>
        <p:nvSpPr>
          <p:cNvPr name="Freeform 31" id="31"/>
          <p:cNvSpPr/>
          <p:nvPr/>
        </p:nvSpPr>
        <p:spPr>
          <a:xfrm flipH="true" flipV="true" rot="5400000">
            <a:off x="15131225" y="8217981"/>
            <a:ext cx="3598672" cy="5050757"/>
          </a:xfrm>
          <a:custGeom>
            <a:avLst/>
            <a:gdLst/>
            <a:ahLst/>
            <a:cxnLst/>
            <a:rect r="r" b="b" t="t" l="l"/>
            <a:pathLst>
              <a:path h="5050757" w="3598672">
                <a:moveTo>
                  <a:pt x="3598672" y="5050757"/>
                </a:moveTo>
                <a:lnTo>
                  <a:pt x="0" y="5050757"/>
                </a:lnTo>
                <a:lnTo>
                  <a:pt x="0" y="0"/>
                </a:lnTo>
                <a:lnTo>
                  <a:pt x="3598672" y="0"/>
                </a:lnTo>
                <a:lnTo>
                  <a:pt x="3598672" y="505075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201088" y="1955582"/>
            <a:ext cx="2644540" cy="424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04" spc="-40">
                <a:solidFill>
                  <a:srgbClr val="423123"/>
                </a:solidFill>
                <a:latin typeface="DM Sans"/>
                <a:ea typeface="DM Sans"/>
                <a:cs typeface="DM Sans"/>
                <a:sym typeface="DM Sans"/>
              </a:rPr>
              <a:t>1.Medical and Sanitary Waste Pollution needd 500-800 years to decompose</a:t>
            </a:r>
          </a:p>
          <a:p>
            <a:pPr algn="l">
              <a:lnSpc>
                <a:spcPts val="2804"/>
              </a:lnSpc>
            </a:pPr>
          </a:p>
          <a:p>
            <a:pPr algn="l">
              <a:lnSpc>
                <a:spcPts val="2804"/>
              </a:lnSpc>
            </a:pPr>
            <a:r>
              <a:rPr lang="en-US" sz="2004" spc="-40">
                <a:solidFill>
                  <a:srgbClr val="423123"/>
                </a:solidFill>
                <a:latin typeface="DM Sans"/>
                <a:ea typeface="DM Sans"/>
                <a:cs typeface="DM Sans"/>
                <a:sym typeface="DM Sans"/>
              </a:rPr>
              <a:t>2.80% people face high cost of infrastructural problem</a:t>
            </a:r>
          </a:p>
          <a:p>
            <a:pPr algn="l">
              <a:lnSpc>
                <a:spcPts val="2804"/>
              </a:lnSpc>
            </a:pPr>
          </a:p>
          <a:p>
            <a:pPr algn="l">
              <a:lnSpc>
                <a:spcPts val="2804"/>
              </a:lnSpc>
            </a:pPr>
            <a:r>
              <a:rPr lang="en-US" sz="2004" spc="-40">
                <a:solidFill>
                  <a:srgbClr val="423123"/>
                </a:solidFill>
                <a:latin typeface="DM Sans"/>
                <a:ea typeface="DM Sans"/>
                <a:cs typeface="DM Sans"/>
                <a:sym typeface="DM Sans"/>
              </a:rPr>
              <a:t>3.Traditional materials aren’t perfect for multi-use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392117" y="1315943"/>
            <a:ext cx="1143950" cy="428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169" b="true">
                <a:solidFill>
                  <a:srgbClr val="42312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436118" y="2154407"/>
            <a:ext cx="2492326" cy="107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converting waste into sustainable structure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34624" y="2146482"/>
            <a:ext cx="3060012" cy="3878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1.Dual solution :waste solution+construction</a:t>
            </a:r>
          </a:p>
          <a:p>
            <a:pPr algn="l">
              <a:lnSpc>
                <a:spcPts val="2804"/>
              </a:lnSpc>
            </a:pPr>
          </a:p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2.NGOs , Development Organizations,Social Real Estate are primary target</a:t>
            </a:r>
          </a:p>
          <a:p>
            <a:pPr algn="l">
              <a:lnSpc>
                <a:spcPts val="2804"/>
              </a:lnSpc>
            </a:pPr>
          </a:p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3.It is fewer repairs, longer life, and predictable costs and align with SDG-9,11,12,13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59549" y="1799915"/>
            <a:ext cx="3110649" cy="247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Eco Structure’s unfair advantage is its rare, defensible ability to safely upcycle hazardous medical and sanitary waste into trusted construction materials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929286" y="2474445"/>
            <a:ext cx="3060012" cy="352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SOM:Sylhet,Narayanganj,rural upazila(market value:125.5M BDT</a:t>
            </a:r>
          </a:p>
          <a:p>
            <a:pPr algn="l">
              <a:lnSpc>
                <a:spcPts val="2804"/>
              </a:lnSpc>
            </a:pPr>
          </a:p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SAM: Whole BD (Market value:2.77MBDT)</a:t>
            </a:r>
          </a:p>
          <a:p>
            <a:pPr algn="l">
              <a:lnSpc>
                <a:spcPts val="2804"/>
              </a:lnSpc>
            </a:pPr>
          </a:p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TAM:Developing countries(Market value:557.5MBDT)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332919" y="5296940"/>
            <a:ext cx="2894877" cy="1661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3"/>
              </a:lnSpc>
            </a:pPr>
            <a:r>
              <a:rPr lang="en-US" sz="1895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1.First pilot installation</a:t>
            </a:r>
          </a:p>
          <a:p>
            <a:pPr algn="just">
              <a:lnSpc>
                <a:spcPts val="2653"/>
              </a:lnSpc>
            </a:pPr>
            <a:r>
              <a:rPr lang="en-US" sz="1895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2Repeat projects</a:t>
            </a:r>
          </a:p>
          <a:p>
            <a:pPr algn="just">
              <a:lnSpc>
                <a:spcPts val="2653"/>
              </a:lnSpc>
            </a:pPr>
            <a:r>
              <a:rPr lang="en-US" sz="1895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3.B2B &amp; B2G project-based sales</a:t>
            </a:r>
          </a:p>
          <a:p>
            <a:pPr algn="just">
              <a:lnSpc>
                <a:spcPts val="2653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656637" y="5271501"/>
            <a:ext cx="3060012" cy="212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We’ll follow B2C &amp; B2B for distribution </a:t>
            </a:r>
          </a:p>
          <a:p>
            <a:pPr algn="l">
              <a:lnSpc>
                <a:spcPts val="2804"/>
              </a:lnSpc>
            </a:pPr>
          </a:p>
          <a:p>
            <a:pPr algn="l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we follow Community Engagement and online marketing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66742" y="8753224"/>
            <a:ext cx="6952672" cy="37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Our break even is approximately after 10 months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8986" y="8635192"/>
            <a:ext cx="7879990" cy="72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Coated colour:1200BDT</a:t>
            </a:r>
          </a:p>
          <a:p>
            <a:pPr algn="ctr">
              <a:lnSpc>
                <a:spcPts val="2804"/>
              </a:lnSpc>
            </a:pPr>
            <a:r>
              <a:rPr lang="en-US" sz="2004">
                <a:solidFill>
                  <a:srgbClr val="423123"/>
                </a:solidFill>
                <a:latin typeface="Open Sans"/>
                <a:ea typeface="Open Sans"/>
                <a:cs typeface="Open Sans"/>
                <a:sym typeface="Open Sans"/>
              </a:rPr>
              <a:t>Non-coated colour:1000BDT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88365" y="137611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-31952" t="-64999" r="-37641" b="-12551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69172" y="-1506007"/>
            <a:ext cx="11426536" cy="2737291"/>
            <a:chOff x="0" y="0"/>
            <a:chExt cx="1147233" cy="2748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076" y="0"/>
              <a:ext cx="1127081" cy="274826"/>
            </a:xfrm>
            <a:custGeom>
              <a:avLst/>
              <a:gdLst/>
              <a:ahLst/>
              <a:cxnLst/>
              <a:rect r="r" b="b" t="t" l="l"/>
              <a:pathLst>
                <a:path h="274826" w="1127081">
                  <a:moveTo>
                    <a:pt x="913631" y="0"/>
                  </a:moveTo>
                  <a:lnTo>
                    <a:pt x="10250" y="0"/>
                  </a:lnTo>
                  <a:cubicBezTo>
                    <a:pt x="6380" y="0"/>
                    <a:pt x="2840" y="2179"/>
                    <a:pt x="1098" y="5635"/>
                  </a:cubicBezTo>
                  <a:cubicBezTo>
                    <a:pt x="-644" y="9090"/>
                    <a:pt x="-292" y="13232"/>
                    <a:pt x="2008" y="16344"/>
                  </a:cubicBezTo>
                  <a:lnTo>
                    <a:pt x="181040" y="258482"/>
                  </a:lnTo>
                  <a:cubicBezTo>
                    <a:pt x="188640" y="268762"/>
                    <a:pt x="200666" y="274826"/>
                    <a:pt x="213450" y="274826"/>
                  </a:cubicBezTo>
                  <a:lnTo>
                    <a:pt x="1116831" y="274826"/>
                  </a:lnTo>
                  <a:cubicBezTo>
                    <a:pt x="1120701" y="274826"/>
                    <a:pt x="1124241" y="272647"/>
                    <a:pt x="1125983" y="269191"/>
                  </a:cubicBezTo>
                  <a:cubicBezTo>
                    <a:pt x="1127725" y="265736"/>
                    <a:pt x="1127373" y="261594"/>
                    <a:pt x="1125073" y="258482"/>
                  </a:cubicBezTo>
                  <a:lnTo>
                    <a:pt x="946041" y="16344"/>
                  </a:lnTo>
                  <a:cubicBezTo>
                    <a:pt x="938441" y="6064"/>
                    <a:pt x="926415" y="0"/>
                    <a:pt x="913631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95275"/>
              <a:ext cx="944033" cy="570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14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014544" y="9448590"/>
            <a:ext cx="14319000" cy="3541681"/>
            <a:chOff x="0" y="0"/>
            <a:chExt cx="1437638" cy="3555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807" y="0"/>
              <a:ext cx="1424024" cy="355587"/>
            </a:xfrm>
            <a:custGeom>
              <a:avLst/>
              <a:gdLst/>
              <a:ahLst/>
              <a:cxnLst/>
              <a:rect r="r" b="b" t="t" l="l"/>
              <a:pathLst>
                <a:path h="355587" w="1424024">
                  <a:moveTo>
                    <a:pt x="1211411" y="0"/>
                  </a:moveTo>
                  <a:lnTo>
                    <a:pt x="9413" y="0"/>
                  </a:lnTo>
                  <a:cubicBezTo>
                    <a:pt x="6058" y="0"/>
                    <a:pt x="2956" y="1786"/>
                    <a:pt x="1272" y="4688"/>
                  </a:cubicBezTo>
                  <a:cubicBezTo>
                    <a:pt x="-412" y="7590"/>
                    <a:pt x="-424" y="11170"/>
                    <a:pt x="1241" y="14083"/>
                  </a:cubicBezTo>
                  <a:lnTo>
                    <a:pt x="188345" y="341504"/>
                  </a:lnTo>
                  <a:cubicBezTo>
                    <a:pt x="193322" y="350213"/>
                    <a:pt x="202583" y="355587"/>
                    <a:pt x="212613" y="355587"/>
                  </a:cubicBezTo>
                  <a:lnTo>
                    <a:pt x="1414611" y="355587"/>
                  </a:lnTo>
                  <a:cubicBezTo>
                    <a:pt x="1417967" y="355587"/>
                    <a:pt x="1421068" y="353801"/>
                    <a:pt x="1422752" y="350899"/>
                  </a:cubicBezTo>
                  <a:cubicBezTo>
                    <a:pt x="1424437" y="347997"/>
                    <a:pt x="1424448" y="344418"/>
                    <a:pt x="1422784" y="341504"/>
                  </a:cubicBezTo>
                  <a:lnTo>
                    <a:pt x="1235679" y="14083"/>
                  </a:lnTo>
                  <a:cubicBezTo>
                    <a:pt x="1230703" y="5374"/>
                    <a:pt x="1221441" y="0"/>
                    <a:pt x="1211411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76200"/>
              <a:ext cx="1234438" cy="431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-682031" y="9127741"/>
            <a:ext cx="4612179" cy="3862529"/>
            <a:chOff x="0" y="0"/>
            <a:chExt cx="812800" cy="6806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1773" y="28584"/>
              <a:ext cx="769254" cy="652106"/>
            </a:xfrm>
            <a:custGeom>
              <a:avLst/>
              <a:gdLst/>
              <a:ahLst/>
              <a:cxnLst/>
              <a:rect r="r" b="b" t="t" l="l"/>
              <a:pathLst>
                <a:path h="652106" w="769254">
                  <a:moveTo>
                    <a:pt x="410442" y="14654"/>
                  </a:moveTo>
                  <a:lnTo>
                    <a:pt x="765212" y="608868"/>
                  </a:lnTo>
                  <a:cubicBezTo>
                    <a:pt x="770486" y="617701"/>
                    <a:pt x="770606" y="628686"/>
                    <a:pt x="765528" y="637632"/>
                  </a:cubicBezTo>
                  <a:cubicBezTo>
                    <a:pt x="760450" y="646578"/>
                    <a:pt x="750957" y="652106"/>
                    <a:pt x="740670" y="652106"/>
                  </a:cubicBezTo>
                  <a:lnTo>
                    <a:pt x="28584" y="652106"/>
                  </a:lnTo>
                  <a:cubicBezTo>
                    <a:pt x="18297" y="652106"/>
                    <a:pt x="8804" y="646578"/>
                    <a:pt x="3726" y="637632"/>
                  </a:cubicBezTo>
                  <a:cubicBezTo>
                    <a:pt x="-1352" y="628686"/>
                    <a:pt x="-1232" y="617701"/>
                    <a:pt x="4042" y="608868"/>
                  </a:cubicBezTo>
                  <a:lnTo>
                    <a:pt x="358812" y="14654"/>
                  </a:lnTo>
                  <a:cubicBezTo>
                    <a:pt x="364238" y="5566"/>
                    <a:pt x="374043" y="0"/>
                    <a:pt x="384627" y="0"/>
                  </a:cubicBezTo>
                  <a:cubicBezTo>
                    <a:pt x="395211" y="0"/>
                    <a:pt x="405016" y="5566"/>
                    <a:pt x="410442" y="14654"/>
                  </a:cubicBezTo>
                  <a:close/>
                </a:path>
              </a:pathLst>
            </a:custGeom>
            <a:solidFill>
              <a:srgbClr val="008625">
                <a:alpha val="8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239835"/>
              <a:ext cx="558800" cy="39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8837274" y="-2373993"/>
            <a:ext cx="4612179" cy="3862529"/>
            <a:chOff x="0" y="0"/>
            <a:chExt cx="812800" cy="6806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1773" y="28584"/>
              <a:ext cx="769254" cy="652106"/>
            </a:xfrm>
            <a:custGeom>
              <a:avLst/>
              <a:gdLst/>
              <a:ahLst/>
              <a:cxnLst/>
              <a:rect r="r" b="b" t="t" l="l"/>
              <a:pathLst>
                <a:path h="652106" w="769254">
                  <a:moveTo>
                    <a:pt x="410442" y="14654"/>
                  </a:moveTo>
                  <a:lnTo>
                    <a:pt x="765212" y="608868"/>
                  </a:lnTo>
                  <a:cubicBezTo>
                    <a:pt x="770486" y="617701"/>
                    <a:pt x="770606" y="628686"/>
                    <a:pt x="765528" y="637632"/>
                  </a:cubicBezTo>
                  <a:cubicBezTo>
                    <a:pt x="760450" y="646578"/>
                    <a:pt x="750957" y="652106"/>
                    <a:pt x="740670" y="652106"/>
                  </a:cubicBezTo>
                  <a:lnTo>
                    <a:pt x="28584" y="652106"/>
                  </a:lnTo>
                  <a:cubicBezTo>
                    <a:pt x="18297" y="652106"/>
                    <a:pt x="8804" y="646578"/>
                    <a:pt x="3726" y="637632"/>
                  </a:cubicBezTo>
                  <a:cubicBezTo>
                    <a:pt x="-1352" y="628686"/>
                    <a:pt x="-1232" y="617701"/>
                    <a:pt x="4042" y="608868"/>
                  </a:cubicBezTo>
                  <a:lnTo>
                    <a:pt x="358812" y="14654"/>
                  </a:lnTo>
                  <a:cubicBezTo>
                    <a:pt x="364238" y="5566"/>
                    <a:pt x="374043" y="0"/>
                    <a:pt x="384627" y="0"/>
                  </a:cubicBezTo>
                  <a:cubicBezTo>
                    <a:pt x="395211" y="0"/>
                    <a:pt x="405016" y="5566"/>
                    <a:pt x="410442" y="14654"/>
                  </a:cubicBezTo>
                  <a:close/>
                </a:path>
              </a:pathLst>
            </a:custGeom>
            <a:solidFill>
              <a:srgbClr val="008625">
                <a:alpha val="8980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39835"/>
              <a:ext cx="558800" cy="39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4721596" y="9448590"/>
            <a:ext cx="14319000" cy="3541681"/>
            <a:chOff x="0" y="0"/>
            <a:chExt cx="1437638" cy="3555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807" y="0"/>
              <a:ext cx="1424024" cy="355587"/>
            </a:xfrm>
            <a:custGeom>
              <a:avLst/>
              <a:gdLst/>
              <a:ahLst/>
              <a:cxnLst/>
              <a:rect r="r" b="b" t="t" l="l"/>
              <a:pathLst>
                <a:path h="355587" w="1424024">
                  <a:moveTo>
                    <a:pt x="1211411" y="0"/>
                  </a:moveTo>
                  <a:lnTo>
                    <a:pt x="9413" y="0"/>
                  </a:lnTo>
                  <a:cubicBezTo>
                    <a:pt x="6058" y="0"/>
                    <a:pt x="2956" y="1786"/>
                    <a:pt x="1272" y="4688"/>
                  </a:cubicBezTo>
                  <a:cubicBezTo>
                    <a:pt x="-412" y="7590"/>
                    <a:pt x="-424" y="11170"/>
                    <a:pt x="1241" y="14083"/>
                  </a:cubicBezTo>
                  <a:lnTo>
                    <a:pt x="188345" y="341504"/>
                  </a:lnTo>
                  <a:cubicBezTo>
                    <a:pt x="193322" y="350213"/>
                    <a:pt x="202583" y="355587"/>
                    <a:pt x="212613" y="355587"/>
                  </a:cubicBezTo>
                  <a:lnTo>
                    <a:pt x="1414611" y="355587"/>
                  </a:lnTo>
                  <a:cubicBezTo>
                    <a:pt x="1417967" y="355587"/>
                    <a:pt x="1421068" y="353801"/>
                    <a:pt x="1422752" y="350899"/>
                  </a:cubicBezTo>
                  <a:cubicBezTo>
                    <a:pt x="1424437" y="347997"/>
                    <a:pt x="1424448" y="344418"/>
                    <a:pt x="1422784" y="341504"/>
                  </a:cubicBezTo>
                  <a:lnTo>
                    <a:pt x="1235679" y="14083"/>
                  </a:lnTo>
                  <a:cubicBezTo>
                    <a:pt x="1230703" y="5374"/>
                    <a:pt x="1221441" y="0"/>
                    <a:pt x="1211411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76200"/>
              <a:ext cx="1234438" cy="431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053151" y="8987790"/>
            <a:ext cx="688578" cy="68857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2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04569" y="1488536"/>
            <a:ext cx="8809412" cy="5814212"/>
          </a:xfrm>
          <a:custGeom>
            <a:avLst/>
            <a:gdLst/>
            <a:ahLst/>
            <a:cxnLst/>
            <a:rect r="r" b="b" t="t" l="l"/>
            <a:pathLst>
              <a:path h="5814212" w="8809412">
                <a:moveTo>
                  <a:pt x="0" y="0"/>
                </a:moveTo>
                <a:lnTo>
                  <a:pt x="8809412" y="0"/>
                </a:lnTo>
                <a:lnTo>
                  <a:pt x="8809412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55742" y="3348578"/>
            <a:ext cx="4688016" cy="3270380"/>
          </a:xfrm>
          <a:custGeom>
            <a:avLst/>
            <a:gdLst/>
            <a:ahLst/>
            <a:cxnLst/>
            <a:rect r="r" b="b" t="t" l="l"/>
            <a:pathLst>
              <a:path h="3270380" w="4688016">
                <a:moveTo>
                  <a:pt x="0" y="0"/>
                </a:moveTo>
                <a:lnTo>
                  <a:pt x="4688016" y="0"/>
                </a:lnTo>
                <a:lnTo>
                  <a:pt x="4688016" y="3270380"/>
                </a:lnTo>
                <a:lnTo>
                  <a:pt x="0" y="3270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650" r="-3983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23" id="23"/>
          <p:cNvGrpSpPr/>
          <p:nvPr/>
        </p:nvGrpSpPr>
        <p:grpSpPr>
          <a:xfrm rot="0">
            <a:off x="9917097" y="1488536"/>
            <a:ext cx="7824631" cy="5759072"/>
            <a:chOff x="0" y="0"/>
            <a:chExt cx="1212240" cy="89223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12240" cy="892231"/>
            </a:xfrm>
            <a:custGeom>
              <a:avLst/>
              <a:gdLst/>
              <a:ahLst/>
              <a:cxnLst/>
              <a:rect r="r" b="b" t="t" l="l"/>
              <a:pathLst>
                <a:path h="892231" w="1212240">
                  <a:moveTo>
                    <a:pt x="0" y="0"/>
                  </a:moveTo>
                  <a:lnTo>
                    <a:pt x="1212240" y="0"/>
                  </a:lnTo>
                  <a:lnTo>
                    <a:pt x="1212240" y="892231"/>
                  </a:lnTo>
                  <a:lnTo>
                    <a:pt x="0" y="892231"/>
                  </a:lnTo>
                  <a:close/>
                </a:path>
              </a:pathLst>
            </a:custGeom>
            <a:blipFill>
              <a:blip r:embed="rId5"/>
              <a:stretch>
                <a:fillRect l="-1650" t="0" r="-165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743421" y="166522"/>
            <a:ext cx="4308849" cy="79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1"/>
              </a:lnSpc>
              <a:spcBef>
                <a:spcPct val="0"/>
              </a:spcBef>
            </a:pPr>
            <a:r>
              <a:rPr lang="en-US" b="true" sz="4421">
                <a:solidFill>
                  <a:srgbClr val="FDFD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LISTEN!!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97404" y="7695283"/>
            <a:ext cx="8422026" cy="9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pe</a:t>
            </a: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ople were injured after the roof of an under-construction hall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6751" y="7472295"/>
            <a:ext cx="7800524" cy="140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Unsafe</a:t>
            </a: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disposal of medical waste is silently putting public health and the environment at serious risk.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49387" y="-1770840"/>
            <a:ext cx="15190474" cy="3045770"/>
            <a:chOff x="0" y="0"/>
            <a:chExt cx="1525135" cy="3057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092" y="0"/>
              <a:ext cx="1510951" cy="305798"/>
            </a:xfrm>
            <a:custGeom>
              <a:avLst/>
              <a:gdLst/>
              <a:ahLst/>
              <a:cxnLst/>
              <a:rect r="r" b="b" t="t" l="l"/>
              <a:pathLst>
                <a:path h="305798" w="1510951">
                  <a:moveTo>
                    <a:pt x="1299553" y="0"/>
                  </a:moveTo>
                  <a:lnTo>
                    <a:pt x="8198" y="0"/>
                  </a:lnTo>
                  <a:cubicBezTo>
                    <a:pt x="5177" y="0"/>
                    <a:pt x="2400" y="1662"/>
                    <a:pt x="973" y="4324"/>
                  </a:cubicBezTo>
                  <a:cubicBezTo>
                    <a:pt x="-455" y="6987"/>
                    <a:pt x="-302" y="10218"/>
                    <a:pt x="1370" y="12735"/>
                  </a:cubicBezTo>
                  <a:lnTo>
                    <a:pt x="187646" y="293063"/>
                  </a:lnTo>
                  <a:cubicBezTo>
                    <a:pt x="192931" y="301017"/>
                    <a:pt x="201848" y="305798"/>
                    <a:pt x="211398" y="305798"/>
                  </a:cubicBezTo>
                  <a:lnTo>
                    <a:pt x="1502753" y="305798"/>
                  </a:lnTo>
                  <a:cubicBezTo>
                    <a:pt x="1505774" y="305798"/>
                    <a:pt x="1508551" y="304136"/>
                    <a:pt x="1509978" y="301474"/>
                  </a:cubicBezTo>
                  <a:cubicBezTo>
                    <a:pt x="1511406" y="298811"/>
                    <a:pt x="1511253" y="295579"/>
                    <a:pt x="1509581" y="293063"/>
                  </a:cubicBezTo>
                  <a:lnTo>
                    <a:pt x="1323305" y="12735"/>
                  </a:lnTo>
                  <a:cubicBezTo>
                    <a:pt x="1318020" y="4780"/>
                    <a:pt x="1309103" y="0"/>
                    <a:pt x="1299553" y="0"/>
                  </a:cubicBez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76200"/>
              <a:ext cx="1321935" cy="381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7000" y="2973859"/>
            <a:ext cx="2796232" cy="27962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77197" y="0"/>
                  </a:moveTo>
                  <a:lnTo>
                    <a:pt x="635603" y="0"/>
                  </a:lnTo>
                  <a:cubicBezTo>
                    <a:pt x="733466" y="0"/>
                    <a:pt x="812800" y="79334"/>
                    <a:pt x="812800" y="177197"/>
                  </a:cubicBezTo>
                  <a:lnTo>
                    <a:pt x="812800" y="635603"/>
                  </a:lnTo>
                  <a:cubicBezTo>
                    <a:pt x="812800" y="733466"/>
                    <a:pt x="733466" y="812800"/>
                    <a:pt x="635603" y="812800"/>
                  </a:cubicBezTo>
                  <a:lnTo>
                    <a:pt x="177197" y="812800"/>
                  </a:lnTo>
                  <a:cubicBezTo>
                    <a:pt x="79334" y="812800"/>
                    <a:pt x="0" y="733466"/>
                    <a:pt x="0" y="635603"/>
                  </a:cubicBezTo>
                  <a:lnTo>
                    <a:pt x="0" y="177197"/>
                  </a:lnTo>
                  <a:cubicBezTo>
                    <a:pt x="0" y="79334"/>
                    <a:pt x="79334" y="0"/>
                    <a:pt x="177197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54568" y="5962489"/>
            <a:ext cx="2839753" cy="283975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71755" y="0"/>
                  </a:moveTo>
                  <a:lnTo>
                    <a:pt x="641045" y="0"/>
                  </a:lnTo>
                  <a:cubicBezTo>
                    <a:pt x="735903" y="0"/>
                    <a:pt x="812800" y="76897"/>
                    <a:pt x="812800" y="171755"/>
                  </a:cubicBezTo>
                  <a:lnTo>
                    <a:pt x="812800" y="641045"/>
                  </a:lnTo>
                  <a:cubicBezTo>
                    <a:pt x="812800" y="735903"/>
                    <a:pt x="735903" y="812800"/>
                    <a:pt x="641045" y="812800"/>
                  </a:cubicBezTo>
                  <a:lnTo>
                    <a:pt x="171755" y="812800"/>
                  </a:lnTo>
                  <a:cubicBezTo>
                    <a:pt x="76897" y="812800"/>
                    <a:pt x="0" y="735903"/>
                    <a:pt x="0" y="641045"/>
                  </a:cubicBezTo>
                  <a:lnTo>
                    <a:pt x="0" y="171755"/>
                  </a:lnTo>
                  <a:cubicBezTo>
                    <a:pt x="0" y="76897"/>
                    <a:pt x="76897" y="0"/>
                    <a:pt x="171755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t="0" r="-38888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193398" y="2973859"/>
            <a:ext cx="2832094" cy="2561902"/>
            <a:chOff x="0" y="0"/>
            <a:chExt cx="898522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8522" cy="812800"/>
            </a:xfrm>
            <a:custGeom>
              <a:avLst/>
              <a:gdLst/>
              <a:ahLst/>
              <a:cxnLst/>
              <a:rect r="r" b="b" t="t" l="l"/>
              <a:pathLst>
                <a:path h="812800" w="898522">
                  <a:moveTo>
                    <a:pt x="161285" y="0"/>
                  </a:moveTo>
                  <a:lnTo>
                    <a:pt x="737238" y="0"/>
                  </a:lnTo>
                  <a:cubicBezTo>
                    <a:pt x="826313" y="0"/>
                    <a:pt x="898522" y="72210"/>
                    <a:pt x="898522" y="161285"/>
                  </a:cubicBezTo>
                  <a:lnTo>
                    <a:pt x="898522" y="651515"/>
                  </a:lnTo>
                  <a:cubicBezTo>
                    <a:pt x="898522" y="740590"/>
                    <a:pt x="826313" y="812800"/>
                    <a:pt x="737238" y="812800"/>
                  </a:cubicBezTo>
                  <a:lnTo>
                    <a:pt x="161285" y="812800"/>
                  </a:lnTo>
                  <a:cubicBezTo>
                    <a:pt x="72210" y="812800"/>
                    <a:pt x="0" y="740590"/>
                    <a:pt x="0" y="651515"/>
                  </a:cubicBezTo>
                  <a:lnTo>
                    <a:pt x="0" y="161285"/>
                  </a:lnTo>
                  <a:cubicBezTo>
                    <a:pt x="0" y="72210"/>
                    <a:pt x="72210" y="0"/>
                    <a:pt x="16128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257" r="0" b="-6257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4083085" y="5817180"/>
            <a:ext cx="2858468" cy="285846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5421" y="0"/>
                  </a:moveTo>
                  <a:lnTo>
                    <a:pt x="677379" y="0"/>
                  </a:lnTo>
                  <a:cubicBezTo>
                    <a:pt x="713295" y="0"/>
                    <a:pt x="747740" y="14268"/>
                    <a:pt x="773136" y="39664"/>
                  </a:cubicBezTo>
                  <a:cubicBezTo>
                    <a:pt x="798533" y="65060"/>
                    <a:pt x="812800" y="99505"/>
                    <a:pt x="812800" y="135421"/>
                  </a:cubicBezTo>
                  <a:lnTo>
                    <a:pt x="812800" y="677379"/>
                  </a:lnTo>
                  <a:cubicBezTo>
                    <a:pt x="812800" y="713295"/>
                    <a:pt x="798533" y="747740"/>
                    <a:pt x="773136" y="773136"/>
                  </a:cubicBezTo>
                  <a:cubicBezTo>
                    <a:pt x="747740" y="798533"/>
                    <a:pt x="713295" y="812800"/>
                    <a:pt x="677379" y="812800"/>
                  </a:cubicBezTo>
                  <a:lnTo>
                    <a:pt x="135421" y="812800"/>
                  </a:lnTo>
                  <a:cubicBezTo>
                    <a:pt x="99505" y="812800"/>
                    <a:pt x="65060" y="798533"/>
                    <a:pt x="39664" y="773136"/>
                  </a:cubicBezTo>
                  <a:cubicBezTo>
                    <a:pt x="14268" y="747740"/>
                    <a:pt x="0" y="713295"/>
                    <a:pt x="0" y="677379"/>
                  </a:cubicBezTo>
                  <a:lnTo>
                    <a:pt x="0" y="135421"/>
                  </a:lnTo>
                  <a:cubicBezTo>
                    <a:pt x="0" y="99505"/>
                    <a:pt x="14268" y="65060"/>
                    <a:pt x="39664" y="39664"/>
                  </a:cubicBezTo>
                  <a:cubicBezTo>
                    <a:pt x="65060" y="14268"/>
                    <a:pt x="99505" y="0"/>
                    <a:pt x="135421" y="0"/>
                  </a:cubicBezTo>
                  <a:close/>
                </a:path>
              </a:pathLst>
            </a:custGeom>
            <a:blipFill>
              <a:blip r:embed="rId6"/>
              <a:stretch>
                <a:fillRect l="-17234" t="-45033" r="-17286" b="-33731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530318" y="2813654"/>
            <a:ext cx="4471898" cy="2491336"/>
            <a:chOff x="0" y="0"/>
            <a:chExt cx="145896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58960" cy="812800"/>
            </a:xfrm>
            <a:custGeom>
              <a:avLst/>
              <a:gdLst/>
              <a:ahLst/>
              <a:cxnLst/>
              <a:rect r="r" b="b" t="t" l="l"/>
              <a:pathLst>
                <a:path h="812800" w="1458960">
                  <a:moveTo>
                    <a:pt x="141962" y="0"/>
                  </a:moveTo>
                  <a:lnTo>
                    <a:pt x="1316998" y="0"/>
                  </a:lnTo>
                  <a:cubicBezTo>
                    <a:pt x="1395402" y="0"/>
                    <a:pt x="1458960" y="63558"/>
                    <a:pt x="1458960" y="141962"/>
                  </a:cubicBezTo>
                  <a:lnTo>
                    <a:pt x="1458960" y="670839"/>
                  </a:lnTo>
                  <a:cubicBezTo>
                    <a:pt x="1458960" y="708489"/>
                    <a:pt x="1444003" y="744597"/>
                    <a:pt x="1417380" y="771220"/>
                  </a:cubicBezTo>
                  <a:cubicBezTo>
                    <a:pt x="1390757" y="797843"/>
                    <a:pt x="1354649" y="812800"/>
                    <a:pt x="1316998" y="812800"/>
                  </a:cubicBezTo>
                  <a:lnTo>
                    <a:pt x="141962" y="812800"/>
                  </a:lnTo>
                  <a:cubicBezTo>
                    <a:pt x="63558" y="812800"/>
                    <a:pt x="0" y="749242"/>
                    <a:pt x="0" y="670839"/>
                  </a:cubicBezTo>
                  <a:lnTo>
                    <a:pt x="0" y="141962"/>
                  </a:lnTo>
                  <a:cubicBezTo>
                    <a:pt x="0" y="63558"/>
                    <a:pt x="63558" y="0"/>
                    <a:pt x="141962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83" r="0" b="-483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307016" y="2830394"/>
            <a:ext cx="2612927" cy="261292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3333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5163244" y="2977947"/>
            <a:ext cx="2718019" cy="271801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289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530318" y="5962489"/>
            <a:ext cx="4438685" cy="2713159"/>
            <a:chOff x="0" y="0"/>
            <a:chExt cx="1329728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29728" cy="812800"/>
            </a:xfrm>
            <a:custGeom>
              <a:avLst/>
              <a:gdLst/>
              <a:ahLst/>
              <a:cxnLst/>
              <a:rect r="r" b="b" t="t" l="l"/>
              <a:pathLst>
                <a:path h="812800" w="1329728">
                  <a:moveTo>
                    <a:pt x="113373" y="0"/>
                  </a:moveTo>
                  <a:lnTo>
                    <a:pt x="1216355" y="0"/>
                  </a:lnTo>
                  <a:cubicBezTo>
                    <a:pt x="1278969" y="0"/>
                    <a:pt x="1329728" y="50759"/>
                    <a:pt x="1329728" y="113373"/>
                  </a:cubicBezTo>
                  <a:lnTo>
                    <a:pt x="1329728" y="699428"/>
                  </a:lnTo>
                  <a:cubicBezTo>
                    <a:pt x="1329728" y="729496"/>
                    <a:pt x="1317783" y="758332"/>
                    <a:pt x="1296522" y="779594"/>
                  </a:cubicBezTo>
                  <a:cubicBezTo>
                    <a:pt x="1275260" y="800855"/>
                    <a:pt x="1246424" y="812800"/>
                    <a:pt x="1216355" y="812800"/>
                  </a:cubicBezTo>
                  <a:lnTo>
                    <a:pt x="113373" y="812800"/>
                  </a:lnTo>
                  <a:cubicBezTo>
                    <a:pt x="50759" y="812800"/>
                    <a:pt x="0" y="762041"/>
                    <a:pt x="0" y="699428"/>
                  </a:cubicBezTo>
                  <a:lnTo>
                    <a:pt x="0" y="113373"/>
                  </a:lnTo>
                  <a:cubicBezTo>
                    <a:pt x="0" y="50759"/>
                    <a:pt x="50759" y="0"/>
                    <a:pt x="113373" y="0"/>
                  </a:cubicBezTo>
                  <a:close/>
                </a:path>
              </a:pathLst>
            </a:custGeom>
            <a:blipFill>
              <a:blip r:embed="rId10"/>
              <a:stretch>
                <a:fillRect l="-4213" t="0" r="-4213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2109703" y="6119563"/>
            <a:ext cx="2570259" cy="2625181"/>
            <a:chOff x="0" y="0"/>
            <a:chExt cx="795795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5795" cy="812800"/>
            </a:xfrm>
            <a:custGeom>
              <a:avLst/>
              <a:gdLst/>
              <a:ahLst/>
              <a:cxnLst/>
              <a:rect r="r" b="b" t="t" l="l"/>
              <a:pathLst>
                <a:path h="812800" w="795795">
                  <a:moveTo>
                    <a:pt x="286151" y="0"/>
                  </a:moveTo>
                  <a:lnTo>
                    <a:pt x="509644" y="0"/>
                  </a:lnTo>
                  <a:cubicBezTo>
                    <a:pt x="585536" y="0"/>
                    <a:pt x="658320" y="30148"/>
                    <a:pt x="711983" y="83812"/>
                  </a:cubicBezTo>
                  <a:cubicBezTo>
                    <a:pt x="765647" y="137475"/>
                    <a:pt x="795795" y="210259"/>
                    <a:pt x="795795" y="286151"/>
                  </a:cubicBezTo>
                  <a:lnTo>
                    <a:pt x="795795" y="526649"/>
                  </a:lnTo>
                  <a:cubicBezTo>
                    <a:pt x="795795" y="602541"/>
                    <a:pt x="765647" y="675325"/>
                    <a:pt x="711983" y="728988"/>
                  </a:cubicBezTo>
                  <a:cubicBezTo>
                    <a:pt x="658320" y="782652"/>
                    <a:pt x="585536" y="812800"/>
                    <a:pt x="509644" y="812800"/>
                  </a:cubicBezTo>
                  <a:lnTo>
                    <a:pt x="286151" y="812800"/>
                  </a:lnTo>
                  <a:cubicBezTo>
                    <a:pt x="210259" y="812800"/>
                    <a:pt x="137475" y="782652"/>
                    <a:pt x="83812" y="728988"/>
                  </a:cubicBezTo>
                  <a:cubicBezTo>
                    <a:pt x="30148" y="675325"/>
                    <a:pt x="0" y="602541"/>
                    <a:pt x="0" y="526649"/>
                  </a:cubicBezTo>
                  <a:lnTo>
                    <a:pt x="0" y="286151"/>
                  </a:lnTo>
                  <a:cubicBezTo>
                    <a:pt x="0" y="210259"/>
                    <a:pt x="30148" y="137475"/>
                    <a:pt x="83812" y="83812"/>
                  </a:cubicBezTo>
                  <a:cubicBezTo>
                    <a:pt x="137475" y="30148"/>
                    <a:pt x="210259" y="0"/>
                    <a:pt x="286151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37029" r="0" b="-37029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4942313" y="6453849"/>
            <a:ext cx="2961320" cy="1956608"/>
            <a:chOff x="0" y="0"/>
            <a:chExt cx="123017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0170" cy="812800"/>
            </a:xfrm>
            <a:custGeom>
              <a:avLst/>
              <a:gdLst/>
              <a:ahLst/>
              <a:cxnLst/>
              <a:rect r="r" b="b" t="t" l="l"/>
              <a:pathLst>
                <a:path h="812800" w="1230170">
                  <a:moveTo>
                    <a:pt x="222220" y="0"/>
                  </a:moveTo>
                  <a:lnTo>
                    <a:pt x="1007951" y="0"/>
                  </a:lnTo>
                  <a:cubicBezTo>
                    <a:pt x="1066887" y="0"/>
                    <a:pt x="1123409" y="23412"/>
                    <a:pt x="1165084" y="65087"/>
                  </a:cubicBezTo>
                  <a:cubicBezTo>
                    <a:pt x="1206758" y="106761"/>
                    <a:pt x="1230170" y="163283"/>
                    <a:pt x="1230170" y="222220"/>
                  </a:cubicBezTo>
                  <a:lnTo>
                    <a:pt x="1230170" y="590580"/>
                  </a:lnTo>
                  <a:cubicBezTo>
                    <a:pt x="1230170" y="649517"/>
                    <a:pt x="1206758" y="706039"/>
                    <a:pt x="1165084" y="747713"/>
                  </a:cubicBezTo>
                  <a:cubicBezTo>
                    <a:pt x="1123409" y="789388"/>
                    <a:pt x="1066887" y="812800"/>
                    <a:pt x="1007951" y="812800"/>
                  </a:cubicBezTo>
                  <a:lnTo>
                    <a:pt x="222220" y="812800"/>
                  </a:lnTo>
                  <a:cubicBezTo>
                    <a:pt x="163283" y="812800"/>
                    <a:pt x="106761" y="789388"/>
                    <a:pt x="65087" y="747713"/>
                  </a:cubicBezTo>
                  <a:cubicBezTo>
                    <a:pt x="23412" y="706039"/>
                    <a:pt x="0" y="649517"/>
                    <a:pt x="0" y="590580"/>
                  </a:cubicBezTo>
                  <a:lnTo>
                    <a:pt x="0" y="222220"/>
                  </a:lnTo>
                  <a:cubicBezTo>
                    <a:pt x="0" y="163283"/>
                    <a:pt x="23412" y="106761"/>
                    <a:pt x="65087" y="65087"/>
                  </a:cubicBezTo>
                  <a:cubicBezTo>
                    <a:pt x="106761" y="23412"/>
                    <a:pt x="163283" y="0"/>
                    <a:pt x="22222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6945" r="0" b="-6945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47000" y="1771237"/>
            <a:ext cx="6495984" cy="917436"/>
            <a:chOff x="0" y="0"/>
            <a:chExt cx="1710876" cy="2416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10876" cy="241629"/>
            </a:xfrm>
            <a:custGeom>
              <a:avLst/>
              <a:gdLst/>
              <a:ahLst/>
              <a:cxnLst/>
              <a:rect r="r" b="b" t="t" l="l"/>
              <a:pathLst>
                <a:path h="241629" w="1710876">
                  <a:moveTo>
                    <a:pt x="1507676" y="0"/>
                  </a:moveTo>
                  <a:cubicBezTo>
                    <a:pt x="1619901" y="0"/>
                    <a:pt x="1710876" y="54091"/>
                    <a:pt x="1710876" y="120815"/>
                  </a:cubicBezTo>
                  <a:cubicBezTo>
                    <a:pt x="1710876" y="187539"/>
                    <a:pt x="1619901" y="241629"/>
                    <a:pt x="1507676" y="241629"/>
                  </a:cubicBezTo>
                  <a:lnTo>
                    <a:pt x="203200" y="241629"/>
                  </a:lnTo>
                  <a:cubicBezTo>
                    <a:pt x="90976" y="241629"/>
                    <a:pt x="0" y="187539"/>
                    <a:pt x="0" y="120815"/>
                  </a:cubicBezTo>
                  <a:cubicBezTo>
                    <a:pt x="0" y="5409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710876" cy="317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PRODUCT DEVELOPMENT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078043" y="1806231"/>
            <a:ext cx="2888420" cy="917436"/>
            <a:chOff x="0" y="0"/>
            <a:chExt cx="760736" cy="24162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60736" cy="241629"/>
            </a:xfrm>
            <a:custGeom>
              <a:avLst/>
              <a:gdLst/>
              <a:ahLst/>
              <a:cxnLst/>
              <a:rect r="r" b="b" t="t" l="l"/>
              <a:pathLst>
                <a:path h="241629" w="760736">
                  <a:moveTo>
                    <a:pt x="557536" y="0"/>
                  </a:moveTo>
                  <a:cubicBezTo>
                    <a:pt x="669760" y="0"/>
                    <a:pt x="760736" y="54091"/>
                    <a:pt x="760736" y="120815"/>
                  </a:cubicBezTo>
                  <a:cubicBezTo>
                    <a:pt x="760736" y="187539"/>
                    <a:pt x="669760" y="241629"/>
                    <a:pt x="557536" y="241629"/>
                  </a:cubicBezTo>
                  <a:lnTo>
                    <a:pt x="203200" y="241629"/>
                  </a:lnTo>
                  <a:cubicBezTo>
                    <a:pt x="90976" y="241629"/>
                    <a:pt x="0" y="187539"/>
                    <a:pt x="0" y="120815"/>
                  </a:cubicBezTo>
                  <a:cubicBezTo>
                    <a:pt x="0" y="5409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760736" cy="317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PROTOTYPE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866402" y="1771237"/>
            <a:ext cx="3053541" cy="917436"/>
            <a:chOff x="0" y="0"/>
            <a:chExt cx="804225" cy="24162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04225" cy="241629"/>
            </a:xfrm>
            <a:custGeom>
              <a:avLst/>
              <a:gdLst/>
              <a:ahLst/>
              <a:cxnLst/>
              <a:rect r="r" b="b" t="t" l="l"/>
              <a:pathLst>
                <a:path h="241629" w="804225">
                  <a:moveTo>
                    <a:pt x="601025" y="0"/>
                  </a:moveTo>
                  <a:cubicBezTo>
                    <a:pt x="713249" y="0"/>
                    <a:pt x="804225" y="54091"/>
                    <a:pt x="804225" y="120815"/>
                  </a:cubicBezTo>
                  <a:cubicBezTo>
                    <a:pt x="804225" y="187539"/>
                    <a:pt x="713249" y="241629"/>
                    <a:pt x="601025" y="241629"/>
                  </a:cubicBezTo>
                  <a:lnTo>
                    <a:pt x="203200" y="241629"/>
                  </a:lnTo>
                  <a:cubicBezTo>
                    <a:pt x="90976" y="241629"/>
                    <a:pt x="0" y="187539"/>
                    <a:pt x="0" y="120815"/>
                  </a:cubicBezTo>
                  <a:cubicBezTo>
                    <a:pt x="0" y="5409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804225" cy="317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TESTING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625907" y="8987790"/>
            <a:ext cx="4152466" cy="917436"/>
            <a:chOff x="0" y="0"/>
            <a:chExt cx="1093654" cy="24162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93654" cy="241629"/>
            </a:xfrm>
            <a:custGeom>
              <a:avLst/>
              <a:gdLst/>
              <a:ahLst/>
              <a:cxnLst/>
              <a:rect r="r" b="b" t="t" l="l"/>
              <a:pathLst>
                <a:path h="241629" w="1093654">
                  <a:moveTo>
                    <a:pt x="890454" y="0"/>
                  </a:moveTo>
                  <a:cubicBezTo>
                    <a:pt x="1002678" y="0"/>
                    <a:pt x="1093654" y="54091"/>
                    <a:pt x="1093654" y="120815"/>
                  </a:cubicBezTo>
                  <a:cubicBezTo>
                    <a:pt x="1093654" y="187539"/>
                    <a:pt x="1002678" y="241629"/>
                    <a:pt x="890454" y="241629"/>
                  </a:cubicBezTo>
                  <a:lnTo>
                    <a:pt x="203200" y="241629"/>
                  </a:lnTo>
                  <a:cubicBezTo>
                    <a:pt x="90976" y="241629"/>
                    <a:pt x="0" y="187539"/>
                    <a:pt x="0" y="120815"/>
                  </a:cubicBezTo>
                  <a:cubicBezTo>
                    <a:pt x="0" y="5409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1093654" cy="317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SURVEY &amp; SESSIONS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702140" y="135232"/>
            <a:ext cx="9518077" cy="73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7"/>
              </a:lnSpc>
              <a:spcBef>
                <a:spcPct val="0"/>
              </a:spcBef>
            </a:pPr>
            <a:r>
              <a:rPr lang="en-US" b="true" sz="414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R&amp;D AND PILOT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04865" y="1511174"/>
            <a:ext cx="7457039" cy="741033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858596" y="4566478"/>
            <a:ext cx="395387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858708" y="7575138"/>
            <a:ext cx="395376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2919124" y="4566478"/>
            <a:ext cx="4340176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2919124" y="7556088"/>
            <a:ext cx="43401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2919124" y="6070808"/>
            <a:ext cx="434017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496357" y="2942089"/>
            <a:ext cx="3953871" cy="140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Product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Development</a:t>
            </a:r>
          </a:p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3600000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54737" y="6392378"/>
            <a:ext cx="3953871" cy="9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Marketing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3450000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6932" y="3499678"/>
            <a:ext cx="2983484" cy="9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Continhency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600000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056696" y="3073333"/>
            <a:ext cx="1016895" cy="10168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C63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24%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056696" y="4819720"/>
            <a:ext cx="1016895" cy="10168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BC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33%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56696" y="6308933"/>
            <a:ext cx="1016895" cy="10168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95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23%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785414" y="6539193"/>
            <a:ext cx="1016895" cy="101689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16%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785414" y="3416233"/>
            <a:ext cx="1016895" cy="101689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ABC6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4%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952" t="-64999" r="-37641" b="-125512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-527426" y="9700267"/>
            <a:ext cx="20258679" cy="3086100"/>
            <a:chOff x="0" y="0"/>
            <a:chExt cx="5335619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335619" cy="812800"/>
            </a:xfrm>
            <a:custGeom>
              <a:avLst/>
              <a:gdLst/>
              <a:ahLst/>
              <a:cxnLst/>
              <a:rect r="r" b="b" t="t" l="l"/>
              <a:pathLst>
                <a:path h="812800" w="5335619">
                  <a:moveTo>
                    <a:pt x="0" y="0"/>
                  </a:moveTo>
                  <a:lnTo>
                    <a:pt x="5335619" y="0"/>
                  </a:lnTo>
                  <a:lnTo>
                    <a:pt x="533561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5335619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854824" y="-10355552"/>
            <a:ext cx="14118862" cy="11783448"/>
            <a:chOff x="0" y="0"/>
            <a:chExt cx="837155" cy="69868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436" y="0"/>
              <a:ext cx="828282" cy="698680"/>
            </a:xfrm>
            <a:custGeom>
              <a:avLst/>
              <a:gdLst/>
              <a:ahLst/>
              <a:cxnLst/>
              <a:rect r="r" b="b" t="t" l="l"/>
              <a:pathLst>
                <a:path h="698680" w="828282">
                  <a:moveTo>
                    <a:pt x="824448" y="363560"/>
                  </a:moveTo>
                  <a:lnTo>
                    <a:pt x="637790" y="684461"/>
                  </a:lnTo>
                  <a:cubicBezTo>
                    <a:pt x="632669" y="693264"/>
                    <a:pt x="623253" y="698680"/>
                    <a:pt x="613069" y="698680"/>
                  </a:cubicBezTo>
                  <a:lnTo>
                    <a:pt x="215214" y="698680"/>
                  </a:lnTo>
                  <a:cubicBezTo>
                    <a:pt x="205030" y="698680"/>
                    <a:pt x="195614" y="693264"/>
                    <a:pt x="190493" y="684461"/>
                  </a:cubicBezTo>
                  <a:lnTo>
                    <a:pt x="3835" y="363560"/>
                  </a:lnTo>
                  <a:cubicBezTo>
                    <a:pt x="-1278" y="354769"/>
                    <a:pt x="-1278" y="343911"/>
                    <a:pt x="3835" y="335120"/>
                  </a:cubicBezTo>
                  <a:lnTo>
                    <a:pt x="190493" y="14220"/>
                  </a:lnTo>
                  <a:cubicBezTo>
                    <a:pt x="195614" y="5416"/>
                    <a:pt x="205030" y="0"/>
                    <a:pt x="215214" y="0"/>
                  </a:cubicBezTo>
                  <a:lnTo>
                    <a:pt x="613069" y="0"/>
                  </a:lnTo>
                  <a:cubicBezTo>
                    <a:pt x="623253" y="0"/>
                    <a:pt x="632669" y="5416"/>
                    <a:pt x="637790" y="14220"/>
                  </a:cubicBezTo>
                  <a:lnTo>
                    <a:pt x="824448" y="335120"/>
                  </a:lnTo>
                  <a:cubicBezTo>
                    <a:pt x="829561" y="343911"/>
                    <a:pt x="829561" y="354769"/>
                    <a:pt x="824448" y="36356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14300" y="-76200"/>
              <a:ext cx="608555" cy="774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333805" y="8446509"/>
            <a:ext cx="3620391" cy="1013405"/>
            <a:chOff x="0" y="0"/>
            <a:chExt cx="953519" cy="26690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53519" cy="266905"/>
            </a:xfrm>
            <a:custGeom>
              <a:avLst/>
              <a:gdLst/>
              <a:ahLst/>
              <a:cxnLst/>
              <a:rect r="r" b="b" t="t" l="l"/>
              <a:pathLst>
                <a:path h="266905" w="953519">
                  <a:moveTo>
                    <a:pt x="750319" y="0"/>
                  </a:moveTo>
                  <a:cubicBezTo>
                    <a:pt x="862543" y="0"/>
                    <a:pt x="953519" y="59749"/>
                    <a:pt x="953519" y="133453"/>
                  </a:cubicBezTo>
                  <a:cubicBezTo>
                    <a:pt x="953519" y="207156"/>
                    <a:pt x="862543" y="266905"/>
                    <a:pt x="750319" y="266905"/>
                  </a:cubicBezTo>
                  <a:lnTo>
                    <a:pt x="203200" y="266905"/>
                  </a:lnTo>
                  <a:cubicBezTo>
                    <a:pt x="90976" y="266905"/>
                    <a:pt x="0" y="207156"/>
                    <a:pt x="0" y="133453"/>
                  </a:cubicBezTo>
                  <a:cubicBezTo>
                    <a:pt x="0" y="59749"/>
                    <a:pt x="90976" y="0"/>
                    <a:pt x="203200" y="0"/>
                  </a:cubicBezTo>
                  <a:lnTo>
                    <a:pt x="750319" y="0"/>
                  </a:lnTo>
                  <a:close/>
                </a:path>
              </a:pathLst>
            </a:custGeom>
            <a:solidFill>
              <a:srgbClr val="67BC4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953519" cy="343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Total BDT 1.5 Crore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4073591" y="4908759"/>
            <a:ext cx="3953871" cy="9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Production &amp; Operation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4950000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1739" y="6542816"/>
            <a:ext cx="3953871" cy="9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Vehicle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41C907"/>
                </a:solidFill>
                <a:latin typeface="Tenor Sans"/>
                <a:ea typeface="Tenor Sans"/>
                <a:cs typeface="Tenor Sans"/>
                <a:sym typeface="Tenor Sans"/>
              </a:rPr>
              <a:t>2400000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737752" y="424425"/>
            <a:ext cx="7550248" cy="6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7"/>
              </a:lnSpc>
              <a:spcBef>
                <a:spcPct val="0"/>
              </a:spcBef>
            </a:pPr>
            <a:r>
              <a:rPr lang="en-US" b="true" sz="358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EXPECTATIONS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943" y="2677100"/>
            <a:ext cx="3940203" cy="5171724"/>
          </a:xfrm>
          <a:custGeom>
            <a:avLst/>
            <a:gdLst/>
            <a:ahLst/>
            <a:cxnLst/>
            <a:rect r="r" b="b" t="t" l="l"/>
            <a:pathLst>
              <a:path h="5171724" w="3940203">
                <a:moveTo>
                  <a:pt x="0" y="0"/>
                </a:moveTo>
                <a:lnTo>
                  <a:pt x="3940203" y="0"/>
                </a:lnTo>
                <a:lnTo>
                  <a:pt x="3940203" y="5171724"/>
                </a:lnTo>
                <a:lnTo>
                  <a:pt x="0" y="5171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68" t="0" r="-14786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780936" y="2677100"/>
            <a:ext cx="6297514" cy="5171724"/>
            <a:chOff x="0" y="0"/>
            <a:chExt cx="889057" cy="7301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9057" cy="730122"/>
            </a:xfrm>
            <a:custGeom>
              <a:avLst/>
              <a:gdLst/>
              <a:ahLst/>
              <a:cxnLst/>
              <a:rect r="r" b="b" t="t" l="l"/>
              <a:pathLst>
                <a:path h="730122" w="889057">
                  <a:moveTo>
                    <a:pt x="0" y="0"/>
                  </a:moveTo>
                  <a:lnTo>
                    <a:pt x="889057" y="0"/>
                  </a:lnTo>
                  <a:lnTo>
                    <a:pt x="889057" y="730122"/>
                  </a:lnTo>
                  <a:lnTo>
                    <a:pt x="0" y="730122"/>
                  </a:lnTo>
                  <a:close/>
                </a:path>
              </a:pathLst>
            </a:custGeom>
            <a:blipFill>
              <a:blip r:embed="rId3"/>
              <a:stretch>
                <a:fillRect l="-4748" t="0" r="-4748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2420292" y="7972453"/>
            <a:ext cx="5018802" cy="40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3"/>
              </a:lnSpc>
              <a:spcBef>
                <a:spcPct val="0"/>
              </a:spcBef>
            </a:pPr>
            <a:r>
              <a:rPr lang="en-US" b="true" sz="22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Got </a:t>
            </a:r>
            <a:r>
              <a:rPr lang="en-US" b="true" sz="2282">
                <a:solidFill>
                  <a:srgbClr val="CC33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b="true" sz="2282">
                <a:solidFill>
                  <a:srgbClr val="CC33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nd</a:t>
            </a:r>
            <a:r>
              <a:rPr lang="en-US" b="true" sz="2282">
                <a:solidFill>
                  <a:srgbClr val="CC33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8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funding in UIHP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424371" y="2677100"/>
            <a:ext cx="7080339" cy="5171724"/>
            <a:chOff x="0" y="0"/>
            <a:chExt cx="1467578" cy="10719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7578" cy="1071970"/>
            </a:xfrm>
            <a:custGeom>
              <a:avLst/>
              <a:gdLst/>
              <a:ahLst/>
              <a:cxnLst/>
              <a:rect r="r" b="b" t="t" l="l"/>
              <a:pathLst>
                <a:path h="1071970" w="1467578">
                  <a:moveTo>
                    <a:pt x="0" y="0"/>
                  </a:moveTo>
                  <a:lnTo>
                    <a:pt x="1467578" y="0"/>
                  </a:lnTo>
                  <a:lnTo>
                    <a:pt x="1467578" y="1071970"/>
                  </a:lnTo>
                  <a:lnTo>
                    <a:pt x="0" y="1071970"/>
                  </a:lnTo>
                  <a:close/>
                </a:path>
              </a:pathLst>
            </a:custGeom>
            <a:blipFill>
              <a:blip r:embed="rId4"/>
              <a:stretch>
                <a:fillRect l="0" t="-40966" r="0" b="-4096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786149" y="7968309"/>
            <a:ext cx="5030801" cy="106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6"/>
              </a:lnSpc>
            </a:pPr>
            <a:r>
              <a:rPr lang="en-US" sz="19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world ranking  17</a:t>
            </a:r>
            <a:r>
              <a:rPr lang="en-US" sz="19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</a:t>
            </a:r>
            <a:r>
              <a:rPr lang="en-US" sz="19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at </a:t>
            </a:r>
          </a:p>
          <a:p>
            <a:pPr algn="ctr">
              <a:lnSpc>
                <a:spcPts val="2896"/>
              </a:lnSpc>
            </a:pPr>
            <a:r>
              <a:rPr lang="en-US" sz="1930" b="true">
                <a:solidFill>
                  <a:srgbClr val="0A5B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American Concrete Institution ,</a:t>
            </a:r>
          </a:p>
          <a:p>
            <a:pPr algn="ctr">
              <a:lnSpc>
                <a:spcPts val="2896"/>
              </a:lnSpc>
              <a:spcBef>
                <a:spcPct val="0"/>
              </a:spcBef>
            </a:pPr>
            <a:r>
              <a:rPr lang="en-US" b="true" sz="1930">
                <a:solidFill>
                  <a:srgbClr val="0A5B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Baltimore </a:t>
            </a:r>
            <a:r>
              <a:rPr lang="en-US" b="true" sz="1930">
                <a:solidFill>
                  <a:srgbClr val="0A5B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,USA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3282" y="8279058"/>
            <a:ext cx="9525" cy="45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209" y="7981978"/>
            <a:ext cx="4148146" cy="69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9"/>
              </a:lnSpc>
              <a:spcBef>
                <a:spcPct val="0"/>
              </a:spcBef>
            </a:pPr>
            <a:r>
              <a:rPr lang="en-US" b="true" sz="1886">
                <a:solidFill>
                  <a:srgbClr val="CC33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Champion </a:t>
            </a:r>
            <a:r>
              <a:rPr lang="en-US" b="true" sz="188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National Concrete Solution Competition By ACI CUET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4897" y="885825"/>
            <a:ext cx="5528452" cy="880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  <a:spcBef>
                <a:spcPct val="0"/>
              </a:spcBef>
            </a:pPr>
            <a:r>
              <a:rPr lang="en-US" sz="4914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Our Acheivements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952" t="-64999" r="-37641" b="-125512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035966" cy="10287000"/>
            <a:chOff x="0" y="0"/>
            <a:chExt cx="158971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971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89719">
                  <a:moveTo>
                    <a:pt x="0" y="0"/>
                  </a:moveTo>
                  <a:lnTo>
                    <a:pt x="1589719" y="0"/>
                  </a:lnTo>
                  <a:lnTo>
                    <a:pt x="158971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5CE1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589719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88296" y="3012757"/>
            <a:ext cx="6511409" cy="233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 spc="-543">
                <a:solidFill>
                  <a:srgbClr val="F5F5F5"/>
                </a:solidFill>
                <a:latin typeface="Tenor Sans"/>
                <a:ea typeface="Tenor Sans"/>
                <a:cs typeface="Tenor Sans"/>
                <a:sym typeface="Tenor Sans"/>
              </a:rPr>
              <a:t>Heading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2458" y="6427153"/>
            <a:ext cx="8630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Body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035966" y="0"/>
            <a:ext cx="6224315" cy="10287000"/>
            <a:chOff x="0" y="0"/>
            <a:chExt cx="1639326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393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39326">
                  <a:moveTo>
                    <a:pt x="0" y="0"/>
                  </a:moveTo>
                  <a:lnTo>
                    <a:pt x="1639326" y="0"/>
                  </a:lnTo>
                  <a:lnTo>
                    <a:pt x="1639326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639326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60281" y="0"/>
            <a:ext cx="6027719" cy="10287000"/>
            <a:chOff x="0" y="0"/>
            <a:chExt cx="1587547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875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87547">
                  <a:moveTo>
                    <a:pt x="0" y="0"/>
                  </a:moveTo>
                  <a:lnTo>
                    <a:pt x="1587547" y="0"/>
                  </a:lnTo>
                  <a:lnTo>
                    <a:pt x="158754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7B2D9F">
                    <a:alpha val="100000"/>
                  </a:srgbClr>
                </a:gs>
                <a:gs pos="100000">
                  <a:srgbClr val="FDD82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58754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424" y="7437785"/>
            <a:ext cx="18288000" cy="2849215"/>
            <a:chOff x="0" y="0"/>
            <a:chExt cx="4816593" cy="7504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750411"/>
            </a:xfrm>
            <a:custGeom>
              <a:avLst/>
              <a:gdLst/>
              <a:ahLst/>
              <a:cxnLst/>
              <a:rect r="r" b="b" t="t" l="l"/>
              <a:pathLst>
                <a:path h="75041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0411"/>
                  </a:lnTo>
                  <a:lnTo>
                    <a:pt x="0" y="75041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4816593" cy="826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100093" y="1456768"/>
            <a:ext cx="4258567" cy="6070669"/>
          </a:xfrm>
          <a:custGeom>
            <a:avLst/>
            <a:gdLst/>
            <a:ahLst/>
            <a:cxnLst/>
            <a:rect r="r" b="b" t="t" l="l"/>
            <a:pathLst>
              <a:path h="6070669" w="4258567">
                <a:moveTo>
                  <a:pt x="0" y="0"/>
                </a:moveTo>
                <a:lnTo>
                  <a:pt x="4258567" y="0"/>
                </a:lnTo>
                <a:lnTo>
                  <a:pt x="4258567" y="6070669"/>
                </a:lnTo>
                <a:lnTo>
                  <a:pt x="0" y="6070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419" t="-57497" r="-104636" b="-5659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1871286"/>
            <a:ext cx="4642086" cy="5804293"/>
          </a:xfrm>
          <a:custGeom>
            <a:avLst/>
            <a:gdLst/>
            <a:ahLst/>
            <a:cxnLst/>
            <a:rect r="r" b="b" t="t" l="l"/>
            <a:pathLst>
              <a:path h="5804293" w="4642086">
                <a:moveTo>
                  <a:pt x="0" y="0"/>
                </a:moveTo>
                <a:lnTo>
                  <a:pt x="4642086" y="0"/>
                </a:lnTo>
                <a:lnTo>
                  <a:pt x="4642086" y="5804292"/>
                </a:lnTo>
                <a:lnTo>
                  <a:pt x="0" y="580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679" t="-101389" r="-76812" b="-5719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34080" y="1771063"/>
            <a:ext cx="5234722" cy="5756374"/>
          </a:xfrm>
          <a:custGeom>
            <a:avLst/>
            <a:gdLst/>
            <a:ahLst/>
            <a:cxnLst/>
            <a:rect r="r" b="b" t="t" l="l"/>
            <a:pathLst>
              <a:path h="5756374" w="5234722">
                <a:moveTo>
                  <a:pt x="0" y="0"/>
                </a:moveTo>
                <a:lnTo>
                  <a:pt x="5234722" y="0"/>
                </a:lnTo>
                <a:lnTo>
                  <a:pt x="5234722" y="5756374"/>
                </a:lnTo>
                <a:lnTo>
                  <a:pt x="0" y="5756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1" t="0" r="-5243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88818" y="556927"/>
            <a:ext cx="14710363" cy="83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7"/>
              </a:lnSpc>
              <a:spcBef>
                <a:spcPct val="0"/>
              </a:spcBef>
            </a:pPr>
            <a:r>
              <a:rPr lang="en-US" b="true" sz="4185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OUR ADVISORS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784164"/>
            <a:ext cx="4415614" cy="50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ABDULLAH AL NOMAN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82201" y="7732728"/>
            <a:ext cx="3815829" cy="15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7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Dr. Mohammad Shahidur Rahman</a:t>
            </a:r>
          </a:p>
          <a:p>
            <a:pPr algn="ctr">
              <a:lnSpc>
                <a:spcPts val="405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321462" y="7732728"/>
            <a:ext cx="3815829" cy="1021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NAHFUZUN NOBI MAHIM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99651" y="8857949"/>
            <a:ext cx="6380929" cy="1033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Professor &amp; Head 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Dept.  Of   CEE, SUST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07071" y="8812229"/>
            <a:ext cx="6380929" cy="114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TEAM   LEAD  TECHNICAL  SUPPORT  ENGINEER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LAFARGEHOLCIM BANGLADESH PLC.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-172481" y="8783654"/>
            <a:ext cx="6380929" cy="152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LECTURER</a:t>
            </a:r>
          </a:p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Dept.  Of   CEE,  SUST</a:t>
            </a:r>
          </a:p>
          <a:p>
            <a:pPr algn="ctr">
              <a:lnSpc>
                <a:spcPts val="3920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47382" y="281661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1" y="0"/>
                </a:lnTo>
                <a:lnTo>
                  <a:pt x="1361241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</a:blip>
            <a:stretch>
              <a:fillRect l="-31952" t="-64999" r="-37641" b="-125512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50000">
              <a:srgbClr val="94B9FF">
                <a:alpha val="100000"/>
              </a:srgbClr>
            </a:gs>
            <a:gs pos="100000">
              <a:srgbClr val="F8FAF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871" y="0"/>
            <a:ext cx="4672108" cy="10287000"/>
            <a:chOff x="0" y="0"/>
            <a:chExt cx="123051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051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30514">
                  <a:moveTo>
                    <a:pt x="0" y="0"/>
                  </a:moveTo>
                  <a:lnTo>
                    <a:pt x="1230514" y="0"/>
                  </a:lnTo>
                  <a:lnTo>
                    <a:pt x="123051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230514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88296" y="3012757"/>
            <a:ext cx="6511409" cy="233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 spc="-543">
                <a:solidFill>
                  <a:srgbClr val="F5F5F5"/>
                </a:solidFill>
                <a:latin typeface="Tenor Sans"/>
                <a:ea typeface="Tenor Sans"/>
                <a:cs typeface="Tenor Sans"/>
                <a:sym typeface="Tenor Sans"/>
              </a:rPr>
              <a:t>Heading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20489" y="5200967"/>
            <a:ext cx="6647022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5F5F5"/>
                </a:solidFill>
                <a:latin typeface="Biryani Light"/>
                <a:ea typeface="Biryani Light"/>
                <a:cs typeface="Biryani Light"/>
                <a:sym typeface="Biryani Light"/>
              </a:rPr>
              <a:t>SUBHEADING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12458" y="6427153"/>
            <a:ext cx="8630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5F5F5"/>
                </a:solidFill>
                <a:latin typeface="Forum"/>
                <a:ea typeface="Forum"/>
                <a:cs typeface="Forum"/>
                <a:sym typeface="Forum"/>
              </a:rPr>
              <a:t>Body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513142" y="0"/>
            <a:ext cx="5005753" cy="10287000"/>
            <a:chOff x="0" y="0"/>
            <a:chExt cx="131838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83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8388">
                  <a:moveTo>
                    <a:pt x="0" y="0"/>
                  </a:moveTo>
                  <a:lnTo>
                    <a:pt x="1318388" y="0"/>
                  </a:lnTo>
                  <a:lnTo>
                    <a:pt x="131838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18388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74611" y="0"/>
            <a:ext cx="2385512" cy="10287000"/>
            <a:chOff x="0" y="0"/>
            <a:chExt cx="628283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82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628283">
                  <a:moveTo>
                    <a:pt x="0" y="0"/>
                  </a:moveTo>
                  <a:lnTo>
                    <a:pt x="628283" y="0"/>
                  </a:lnTo>
                  <a:lnTo>
                    <a:pt x="62828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62828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74611" y="0"/>
            <a:ext cx="4889909" cy="10287000"/>
            <a:chOff x="0" y="0"/>
            <a:chExt cx="1287877" cy="2709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8787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87877">
                  <a:moveTo>
                    <a:pt x="0" y="0"/>
                  </a:moveTo>
                  <a:lnTo>
                    <a:pt x="1287877" y="0"/>
                  </a:lnTo>
                  <a:lnTo>
                    <a:pt x="12878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7B2D9F">
                    <a:alpha val="100000"/>
                  </a:srgbClr>
                </a:gs>
                <a:gs pos="100000">
                  <a:srgbClr val="FDD82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287877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424" y="7437785"/>
            <a:ext cx="18288000" cy="2849215"/>
            <a:chOff x="0" y="0"/>
            <a:chExt cx="4816593" cy="7504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750411"/>
            </a:xfrm>
            <a:custGeom>
              <a:avLst/>
              <a:gdLst/>
              <a:ahLst/>
              <a:cxnLst/>
              <a:rect r="r" b="b" t="t" l="l"/>
              <a:pathLst>
                <a:path h="75041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50411"/>
                  </a:lnTo>
                  <a:lnTo>
                    <a:pt x="0" y="75041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4816593" cy="826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882287" y="1595529"/>
            <a:ext cx="3587121" cy="6084055"/>
          </a:xfrm>
          <a:custGeom>
            <a:avLst/>
            <a:gdLst/>
            <a:ahLst/>
            <a:cxnLst/>
            <a:rect r="r" b="b" t="t" l="l"/>
            <a:pathLst>
              <a:path h="6084055" w="3587121">
                <a:moveTo>
                  <a:pt x="0" y="0"/>
                </a:moveTo>
                <a:lnTo>
                  <a:pt x="3587121" y="0"/>
                </a:lnTo>
                <a:lnTo>
                  <a:pt x="3587121" y="6084054"/>
                </a:lnTo>
                <a:lnTo>
                  <a:pt x="0" y="6084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305" b="-3408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242844" y="756952"/>
            <a:ext cx="3866295" cy="6840668"/>
          </a:xfrm>
          <a:custGeom>
            <a:avLst/>
            <a:gdLst/>
            <a:ahLst/>
            <a:cxnLst/>
            <a:rect r="r" b="b" t="t" l="l"/>
            <a:pathLst>
              <a:path h="6840668" w="3866295">
                <a:moveTo>
                  <a:pt x="0" y="0"/>
                </a:moveTo>
                <a:lnTo>
                  <a:pt x="3866295" y="0"/>
                </a:lnTo>
                <a:lnTo>
                  <a:pt x="3866295" y="6840667"/>
                </a:lnTo>
                <a:lnTo>
                  <a:pt x="0" y="684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45" t="0" r="-34745" b="-10062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47382" y="1395698"/>
            <a:ext cx="4045385" cy="6279880"/>
          </a:xfrm>
          <a:custGeom>
            <a:avLst/>
            <a:gdLst/>
            <a:ahLst/>
            <a:cxnLst/>
            <a:rect r="r" b="b" t="t" l="l"/>
            <a:pathLst>
              <a:path h="6279880" w="4045385">
                <a:moveTo>
                  <a:pt x="0" y="0"/>
                </a:moveTo>
                <a:lnTo>
                  <a:pt x="4045385" y="0"/>
                </a:lnTo>
                <a:lnTo>
                  <a:pt x="4045385" y="6279880"/>
                </a:lnTo>
                <a:lnTo>
                  <a:pt x="0" y="6279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857" t="-33777" r="-89787" b="-10186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47382" y="281661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1" y="0"/>
                </a:lnTo>
                <a:lnTo>
                  <a:pt x="1361241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</a:blip>
            <a:stretch>
              <a:fillRect l="-31952" t="-64999" r="-37641" b="-125512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805900" y="737235"/>
            <a:ext cx="4523480" cy="6840668"/>
          </a:xfrm>
          <a:custGeom>
            <a:avLst/>
            <a:gdLst/>
            <a:ahLst/>
            <a:cxnLst/>
            <a:rect r="r" b="b" t="t" l="l"/>
            <a:pathLst>
              <a:path h="6840668" w="4523480">
                <a:moveTo>
                  <a:pt x="0" y="0"/>
                </a:moveTo>
                <a:lnTo>
                  <a:pt x="4523479" y="0"/>
                </a:lnTo>
                <a:lnTo>
                  <a:pt x="4523479" y="6840668"/>
                </a:lnTo>
                <a:lnTo>
                  <a:pt x="0" y="6840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067" t="0" r="-10095" b="-13098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57276" y="202597"/>
            <a:ext cx="14710363" cy="86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7"/>
              </a:lnSpc>
              <a:spcBef>
                <a:spcPct val="0"/>
              </a:spcBef>
            </a:pPr>
            <a:r>
              <a:rPr lang="en-US" b="true" sz="4185">
                <a:solidFill>
                  <a:srgbClr val="012B1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THE PERFECT BLEND OF INNOVATION &amp; WISDOM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1925" y="7904178"/>
            <a:ext cx="3378081" cy="50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TASMIA TAHIRA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82287" y="7901418"/>
            <a:ext cx="3378081" cy="50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FARHANA ISLAM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57139" y="7901418"/>
            <a:ext cx="3815829" cy="50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PRIYA RANI VOKTO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22046" y="7901418"/>
            <a:ext cx="4667476" cy="50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FADEELAH MAHMOOD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37813" y="8639508"/>
            <a:ext cx="6380929" cy="42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Dept.  Of   CEE, SUST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69658" y="8605536"/>
            <a:ext cx="6380929" cy="42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Dept.  Of   CSE, SUST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665319" y="8605536"/>
            <a:ext cx="6380929" cy="42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Dept.  Of   CEE, SUST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-1289499" y="8605536"/>
            <a:ext cx="6380929" cy="42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Dept.  Of   STAT,  SUST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-408026" y="9505632"/>
            <a:ext cx="461798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CHIEF OPERATING OFFICER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262336" y="9505632"/>
            <a:ext cx="461798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CHIEF FINANCE OFFICER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36215" y="9505632"/>
            <a:ext cx="352361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CHIEF TECHNICAL OFFICER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126808" y="9505632"/>
            <a:ext cx="345795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CHIEF MARKETING OFFICER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57525" y="1941936"/>
            <a:ext cx="2528128" cy="2911377"/>
          </a:xfrm>
          <a:custGeom>
            <a:avLst/>
            <a:gdLst/>
            <a:ahLst/>
            <a:cxnLst/>
            <a:rect r="r" b="b" t="t" l="l"/>
            <a:pathLst>
              <a:path h="2911377" w="2528128">
                <a:moveTo>
                  <a:pt x="0" y="0"/>
                </a:moveTo>
                <a:lnTo>
                  <a:pt x="2528127" y="0"/>
                </a:lnTo>
                <a:lnTo>
                  <a:pt x="2528127" y="2911376"/>
                </a:lnTo>
                <a:lnTo>
                  <a:pt x="0" y="2911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54" r="0" b="-667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465944" y="5116243"/>
            <a:ext cx="2397822" cy="3015220"/>
          </a:xfrm>
          <a:custGeom>
            <a:avLst/>
            <a:gdLst/>
            <a:ahLst/>
            <a:cxnLst/>
            <a:rect r="r" b="b" t="t" l="l"/>
            <a:pathLst>
              <a:path h="3015220" w="2397822">
                <a:moveTo>
                  <a:pt x="0" y="0"/>
                </a:moveTo>
                <a:lnTo>
                  <a:pt x="2397822" y="0"/>
                </a:lnTo>
                <a:lnTo>
                  <a:pt x="2397822" y="3015220"/>
                </a:lnTo>
                <a:lnTo>
                  <a:pt x="0" y="3015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614" r="0" b="-1587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445303" y="1941936"/>
            <a:ext cx="2397822" cy="2642044"/>
          </a:xfrm>
          <a:custGeom>
            <a:avLst/>
            <a:gdLst/>
            <a:ahLst/>
            <a:cxnLst/>
            <a:rect r="r" b="b" t="t" l="l"/>
            <a:pathLst>
              <a:path h="2642044" w="2397822">
                <a:moveTo>
                  <a:pt x="0" y="0"/>
                </a:moveTo>
                <a:lnTo>
                  <a:pt x="2397822" y="0"/>
                </a:lnTo>
                <a:lnTo>
                  <a:pt x="2397822" y="2642044"/>
                </a:lnTo>
                <a:lnTo>
                  <a:pt x="0" y="2642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815837" y="5143500"/>
            <a:ext cx="2528128" cy="2987963"/>
          </a:xfrm>
          <a:custGeom>
            <a:avLst/>
            <a:gdLst/>
            <a:ahLst/>
            <a:cxnLst/>
            <a:rect r="r" b="b" t="t" l="l"/>
            <a:pathLst>
              <a:path h="2987963" w="2528128">
                <a:moveTo>
                  <a:pt x="0" y="0"/>
                </a:moveTo>
                <a:lnTo>
                  <a:pt x="2528127" y="0"/>
                </a:lnTo>
                <a:lnTo>
                  <a:pt x="2528127" y="2987963"/>
                </a:lnTo>
                <a:lnTo>
                  <a:pt x="0" y="2987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807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6521" y="2127871"/>
            <a:ext cx="2745462" cy="3960074"/>
          </a:xfrm>
          <a:custGeom>
            <a:avLst/>
            <a:gdLst/>
            <a:ahLst/>
            <a:cxnLst/>
            <a:rect r="r" b="b" t="t" l="l"/>
            <a:pathLst>
              <a:path h="3960074" w="2745462">
                <a:moveTo>
                  <a:pt x="0" y="0"/>
                </a:moveTo>
                <a:lnTo>
                  <a:pt x="2745462" y="0"/>
                </a:lnTo>
                <a:lnTo>
                  <a:pt x="2745462" y="3960074"/>
                </a:lnTo>
                <a:lnTo>
                  <a:pt x="0" y="396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41" r="0" b="-2981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952" t="-64999" r="-37641" b="-1255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11269" y="-291329"/>
            <a:ext cx="10351422" cy="1612641"/>
            <a:chOff x="0" y="0"/>
            <a:chExt cx="2726300" cy="4247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26300" cy="424728"/>
            </a:xfrm>
            <a:custGeom>
              <a:avLst/>
              <a:gdLst/>
              <a:ahLst/>
              <a:cxnLst/>
              <a:rect r="r" b="b" t="t" l="l"/>
              <a:pathLst>
                <a:path h="424728" w="2726300">
                  <a:moveTo>
                    <a:pt x="38143" y="0"/>
                  </a:moveTo>
                  <a:lnTo>
                    <a:pt x="2688157" y="0"/>
                  </a:lnTo>
                  <a:cubicBezTo>
                    <a:pt x="2709223" y="0"/>
                    <a:pt x="2726300" y="17077"/>
                    <a:pt x="2726300" y="38143"/>
                  </a:cubicBezTo>
                  <a:lnTo>
                    <a:pt x="2726300" y="386585"/>
                  </a:lnTo>
                  <a:cubicBezTo>
                    <a:pt x="2726300" y="407651"/>
                    <a:pt x="2709223" y="424728"/>
                    <a:pt x="2688157" y="424728"/>
                  </a:cubicBezTo>
                  <a:lnTo>
                    <a:pt x="38143" y="424728"/>
                  </a:lnTo>
                  <a:cubicBezTo>
                    <a:pt x="17077" y="424728"/>
                    <a:pt x="0" y="407651"/>
                    <a:pt x="0" y="386585"/>
                  </a:cubicBezTo>
                  <a:lnTo>
                    <a:pt x="0" y="38143"/>
                  </a:lnTo>
                  <a:cubicBezTo>
                    <a:pt x="0" y="17077"/>
                    <a:pt x="17077" y="0"/>
                    <a:pt x="38143" y="0"/>
                  </a:cubicBezTo>
                  <a:close/>
                </a:path>
              </a:pathLst>
            </a:custGeom>
            <a:solidFill>
              <a:srgbClr val="13623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726300" cy="500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4507235" y="9620250"/>
            <a:ext cx="22795235" cy="2724150"/>
            <a:chOff x="0" y="0"/>
            <a:chExt cx="6003683" cy="7174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03683" cy="717472"/>
            </a:xfrm>
            <a:custGeom>
              <a:avLst/>
              <a:gdLst/>
              <a:ahLst/>
              <a:cxnLst/>
              <a:rect r="r" b="b" t="t" l="l"/>
              <a:pathLst>
                <a:path h="717472" w="6003683">
                  <a:moveTo>
                    <a:pt x="0" y="0"/>
                  </a:moveTo>
                  <a:lnTo>
                    <a:pt x="6003683" y="0"/>
                  </a:lnTo>
                  <a:lnTo>
                    <a:pt x="6003683" y="717472"/>
                  </a:lnTo>
                  <a:lnTo>
                    <a:pt x="0" y="717472"/>
                  </a:ln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6003683" cy="793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1321311"/>
            <a:ext cx="6151619" cy="620625"/>
            <a:chOff x="0" y="0"/>
            <a:chExt cx="1712321" cy="1727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12321" cy="172753"/>
            </a:xfrm>
            <a:custGeom>
              <a:avLst/>
              <a:gdLst/>
              <a:ahLst/>
              <a:cxnLst/>
              <a:rect r="r" b="b" t="t" l="l"/>
              <a:pathLst>
                <a:path h="172753" w="1712321">
                  <a:moveTo>
                    <a:pt x="1509121" y="0"/>
                  </a:moveTo>
                  <a:lnTo>
                    <a:pt x="0" y="0"/>
                  </a:lnTo>
                  <a:lnTo>
                    <a:pt x="0" y="172753"/>
                  </a:lnTo>
                  <a:lnTo>
                    <a:pt x="1509121" y="172753"/>
                  </a:lnTo>
                  <a:lnTo>
                    <a:pt x="1712321" y="86376"/>
                  </a:lnTo>
                  <a:lnTo>
                    <a:pt x="1509121" y="0"/>
                  </a:ln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598021" cy="248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E2E2E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FACEBOOK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06820" y="3211734"/>
            <a:ext cx="2041645" cy="2050851"/>
            <a:chOff x="0" y="0"/>
            <a:chExt cx="537717" cy="5401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37717" cy="540142"/>
            </a:xfrm>
            <a:custGeom>
              <a:avLst/>
              <a:gdLst/>
              <a:ahLst/>
              <a:cxnLst/>
              <a:rect r="r" b="b" t="t" l="l"/>
              <a:pathLst>
                <a:path h="540142" w="537717">
                  <a:moveTo>
                    <a:pt x="193392" y="0"/>
                  </a:moveTo>
                  <a:lnTo>
                    <a:pt x="344325" y="0"/>
                  </a:lnTo>
                  <a:cubicBezTo>
                    <a:pt x="395616" y="0"/>
                    <a:pt x="444806" y="20375"/>
                    <a:pt x="481074" y="56643"/>
                  </a:cubicBezTo>
                  <a:cubicBezTo>
                    <a:pt x="517342" y="92911"/>
                    <a:pt x="537717" y="142101"/>
                    <a:pt x="537717" y="193392"/>
                  </a:cubicBezTo>
                  <a:lnTo>
                    <a:pt x="537717" y="346750"/>
                  </a:lnTo>
                  <a:cubicBezTo>
                    <a:pt x="537717" y="398040"/>
                    <a:pt x="517342" y="447231"/>
                    <a:pt x="481074" y="483499"/>
                  </a:cubicBezTo>
                  <a:cubicBezTo>
                    <a:pt x="444806" y="519767"/>
                    <a:pt x="395616" y="540142"/>
                    <a:pt x="344325" y="540142"/>
                  </a:cubicBezTo>
                  <a:lnTo>
                    <a:pt x="193392" y="540142"/>
                  </a:lnTo>
                  <a:cubicBezTo>
                    <a:pt x="86585" y="540142"/>
                    <a:pt x="0" y="453557"/>
                    <a:pt x="0" y="346750"/>
                  </a:cubicBezTo>
                  <a:lnTo>
                    <a:pt x="0" y="193392"/>
                  </a:lnTo>
                  <a:cubicBezTo>
                    <a:pt x="0" y="142101"/>
                    <a:pt x="20375" y="92911"/>
                    <a:pt x="56643" y="56643"/>
                  </a:cubicBezTo>
                  <a:cubicBezTo>
                    <a:pt x="92911" y="20375"/>
                    <a:pt x="142101" y="0"/>
                    <a:pt x="193392" y="0"/>
                  </a:cubicBez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537717" cy="616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BF9D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FOLLOWERS COUNT : 4.4K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315654" y="3964196"/>
            <a:ext cx="426182" cy="42618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448532" y="2553824"/>
            <a:ext cx="4839468" cy="5844099"/>
            <a:chOff x="0" y="0"/>
            <a:chExt cx="1739900" cy="21010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127" y="127"/>
              <a:ext cx="1739773" cy="2101017"/>
            </a:xfrm>
            <a:custGeom>
              <a:avLst/>
              <a:gdLst/>
              <a:ahLst/>
              <a:cxnLst/>
              <a:rect r="r" b="b" t="t" l="l"/>
              <a:pathLst>
                <a:path h="2101017" w="1739773">
                  <a:moveTo>
                    <a:pt x="1338707" y="2095373"/>
                  </a:moveTo>
                  <a:cubicBezTo>
                    <a:pt x="1282827" y="2108073"/>
                    <a:pt x="1257427" y="2095373"/>
                    <a:pt x="1200277" y="2095373"/>
                  </a:cubicBezTo>
                  <a:cubicBezTo>
                    <a:pt x="1143127" y="2095373"/>
                    <a:pt x="1052068" y="2082673"/>
                    <a:pt x="1052068" y="2082673"/>
                  </a:cubicBezTo>
                  <a:lnTo>
                    <a:pt x="707771" y="2082673"/>
                  </a:lnTo>
                  <a:lnTo>
                    <a:pt x="631063" y="2069973"/>
                  </a:lnTo>
                  <a:cubicBezTo>
                    <a:pt x="631063" y="2069973"/>
                    <a:pt x="533400" y="2082673"/>
                    <a:pt x="457581" y="2069973"/>
                  </a:cubicBezTo>
                  <a:cubicBezTo>
                    <a:pt x="381762" y="2057273"/>
                    <a:pt x="296418" y="2069973"/>
                    <a:pt x="296418" y="2069973"/>
                  </a:cubicBezTo>
                  <a:cubicBezTo>
                    <a:pt x="240284" y="2069973"/>
                    <a:pt x="162814" y="2065655"/>
                    <a:pt x="119507" y="2036445"/>
                  </a:cubicBezTo>
                  <a:cubicBezTo>
                    <a:pt x="47371" y="1987804"/>
                    <a:pt x="25400" y="1917573"/>
                    <a:pt x="0" y="1811782"/>
                  </a:cubicBezTo>
                  <a:lnTo>
                    <a:pt x="0" y="1611249"/>
                  </a:lnTo>
                  <a:cubicBezTo>
                    <a:pt x="0" y="1611249"/>
                    <a:pt x="12700" y="1526286"/>
                    <a:pt x="12700" y="1467993"/>
                  </a:cubicBezTo>
                  <a:cubicBezTo>
                    <a:pt x="12700" y="1409700"/>
                    <a:pt x="0" y="1319784"/>
                    <a:pt x="0" y="1319784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220724" y="0"/>
                  </a:lnTo>
                  <a:cubicBezTo>
                    <a:pt x="1320800" y="0"/>
                    <a:pt x="1389253" y="12700"/>
                    <a:pt x="1389253" y="12700"/>
                  </a:cubicBezTo>
                  <a:cubicBezTo>
                    <a:pt x="1453388" y="12700"/>
                    <a:pt x="1542161" y="36322"/>
                    <a:pt x="1600073" y="50800"/>
                  </a:cubicBezTo>
                  <a:cubicBezTo>
                    <a:pt x="1701673" y="76200"/>
                    <a:pt x="1727073" y="254000"/>
                    <a:pt x="1727073" y="350520"/>
                  </a:cubicBezTo>
                  <a:lnTo>
                    <a:pt x="1727073" y="1228979"/>
                  </a:lnTo>
                  <a:cubicBezTo>
                    <a:pt x="1727073" y="1228979"/>
                    <a:pt x="1739773" y="1597660"/>
                    <a:pt x="1739773" y="1630680"/>
                  </a:cubicBezTo>
                  <a:cubicBezTo>
                    <a:pt x="1739773" y="1663700"/>
                    <a:pt x="1717294" y="1771650"/>
                    <a:pt x="1699387" y="1817878"/>
                  </a:cubicBezTo>
                  <a:cubicBezTo>
                    <a:pt x="1674368" y="1882521"/>
                    <a:pt x="1684528" y="1939417"/>
                    <a:pt x="1632712" y="1983613"/>
                  </a:cubicBezTo>
                  <a:cubicBezTo>
                    <a:pt x="1596644" y="2014474"/>
                    <a:pt x="1542542" y="2051812"/>
                    <a:pt x="1497330" y="2068957"/>
                  </a:cubicBezTo>
                  <a:cubicBezTo>
                    <a:pt x="1452118" y="2086102"/>
                    <a:pt x="1394333" y="2082800"/>
                    <a:pt x="1338453" y="2095500"/>
                  </a:cubicBezTo>
                  <a:close/>
                </a:path>
              </a:pathLst>
            </a:custGeom>
            <a:blipFill>
              <a:blip r:embed="rId8"/>
              <a:stretch>
                <a:fillRect l="0" t="-9779" r="0" b="-9779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655894" y="1701918"/>
            <a:ext cx="5092795" cy="851906"/>
            <a:chOff x="0" y="0"/>
            <a:chExt cx="1712321" cy="28643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12321" cy="286431"/>
            </a:xfrm>
            <a:custGeom>
              <a:avLst/>
              <a:gdLst/>
              <a:ahLst/>
              <a:cxnLst/>
              <a:rect r="r" b="b" t="t" l="l"/>
              <a:pathLst>
                <a:path h="286431" w="1712321">
                  <a:moveTo>
                    <a:pt x="1509121" y="0"/>
                  </a:moveTo>
                  <a:lnTo>
                    <a:pt x="0" y="0"/>
                  </a:lnTo>
                  <a:lnTo>
                    <a:pt x="0" y="286431"/>
                  </a:lnTo>
                  <a:lnTo>
                    <a:pt x="1509121" y="286431"/>
                  </a:lnTo>
                  <a:lnTo>
                    <a:pt x="1712321" y="143216"/>
                  </a:lnTo>
                  <a:lnTo>
                    <a:pt x="1509121" y="0"/>
                  </a:ln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1598021" cy="362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Brand Ambassador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3170800" y="8443956"/>
            <a:ext cx="4088500" cy="1129913"/>
          </a:xfrm>
          <a:custGeom>
            <a:avLst/>
            <a:gdLst/>
            <a:ahLst/>
            <a:cxnLst/>
            <a:rect r="r" b="b" t="t" l="l"/>
            <a:pathLst>
              <a:path h="1129913" w="4088500">
                <a:moveTo>
                  <a:pt x="0" y="0"/>
                </a:moveTo>
                <a:lnTo>
                  <a:pt x="4088500" y="0"/>
                </a:lnTo>
                <a:lnTo>
                  <a:pt x="4088500" y="1129912"/>
                </a:lnTo>
                <a:lnTo>
                  <a:pt x="0" y="11299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280942" y="91795"/>
            <a:ext cx="8749903" cy="93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11"/>
              </a:lnSpc>
            </a:pPr>
            <a:r>
              <a:rPr lang="en-US" sz="5507" b="true">
                <a:solidFill>
                  <a:srgbClr val="E9E9E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 Engagement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886980" y="8419752"/>
            <a:ext cx="2776314" cy="93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Abul Hayat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Bangladeshi Actor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477345" y="7602796"/>
            <a:ext cx="4674274" cy="722533"/>
            <a:chOff x="0" y="0"/>
            <a:chExt cx="1231084" cy="19029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31084" cy="190297"/>
            </a:xfrm>
            <a:custGeom>
              <a:avLst/>
              <a:gdLst/>
              <a:ahLst/>
              <a:cxnLst/>
              <a:rect r="r" b="b" t="t" l="l"/>
              <a:pathLst>
                <a:path h="190297" w="1231084">
                  <a:moveTo>
                    <a:pt x="84470" y="0"/>
                  </a:moveTo>
                  <a:lnTo>
                    <a:pt x="1146614" y="0"/>
                  </a:lnTo>
                  <a:cubicBezTo>
                    <a:pt x="1193266" y="0"/>
                    <a:pt x="1231084" y="37819"/>
                    <a:pt x="1231084" y="84470"/>
                  </a:cubicBezTo>
                  <a:lnTo>
                    <a:pt x="1231084" y="105826"/>
                  </a:lnTo>
                  <a:cubicBezTo>
                    <a:pt x="1231084" y="152478"/>
                    <a:pt x="1193266" y="190297"/>
                    <a:pt x="1146614" y="190297"/>
                  </a:cubicBezTo>
                  <a:lnTo>
                    <a:pt x="84470" y="190297"/>
                  </a:lnTo>
                  <a:cubicBezTo>
                    <a:pt x="37819" y="190297"/>
                    <a:pt x="0" y="152478"/>
                    <a:pt x="0" y="105826"/>
                  </a:cubicBezTo>
                  <a:lnTo>
                    <a:pt x="0" y="84470"/>
                  </a:lnTo>
                  <a:cubicBezTo>
                    <a:pt x="0" y="37819"/>
                    <a:pt x="37819" y="0"/>
                    <a:pt x="84470" y="0"/>
                  </a:cubicBez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231084" cy="266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https://www.ecogenesis.com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97406" y="7540875"/>
            <a:ext cx="794384" cy="784454"/>
          </a:xfrm>
          <a:custGeom>
            <a:avLst/>
            <a:gdLst/>
            <a:ahLst/>
            <a:cxnLst/>
            <a:rect r="r" b="b" t="t" l="l"/>
            <a:pathLst>
              <a:path h="784454" w="794384">
                <a:moveTo>
                  <a:pt x="0" y="0"/>
                </a:moveTo>
                <a:lnTo>
                  <a:pt x="794384" y="0"/>
                </a:lnTo>
                <a:lnTo>
                  <a:pt x="794384" y="784454"/>
                </a:lnTo>
                <a:lnTo>
                  <a:pt x="0" y="784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39631" y="8573281"/>
            <a:ext cx="909934" cy="599419"/>
          </a:xfrm>
          <a:custGeom>
            <a:avLst/>
            <a:gdLst/>
            <a:ahLst/>
            <a:cxnLst/>
            <a:rect r="r" b="b" t="t" l="l"/>
            <a:pathLst>
              <a:path h="599419" w="909934">
                <a:moveTo>
                  <a:pt x="0" y="0"/>
                </a:moveTo>
                <a:lnTo>
                  <a:pt x="909934" y="0"/>
                </a:lnTo>
                <a:lnTo>
                  <a:pt x="909934" y="599419"/>
                </a:lnTo>
                <a:lnTo>
                  <a:pt x="0" y="5994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477345" y="8587562"/>
            <a:ext cx="4571119" cy="674028"/>
            <a:chOff x="0" y="0"/>
            <a:chExt cx="1203916" cy="17752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03916" cy="177522"/>
            </a:xfrm>
            <a:custGeom>
              <a:avLst/>
              <a:gdLst/>
              <a:ahLst/>
              <a:cxnLst/>
              <a:rect r="r" b="b" t="t" l="l"/>
              <a:pathLst>
                <a:path h="177522" w="1203916">
                  <a:moveTo>
                    <a:pt x="86377" y="0"/>
                  </a:moveTo>
                  <a:lnTo>
                    <a:pt x="1117540" y="0"/>
                  </a:lnTo>
                  <a:cubicBezTo>
                    <a:pt x="1140448" y="0"/>
                    <a:pt x="1162418" y="9100"/>
                    <a:pt x="1178617" y="25299"/>
                  </a:cubicBezTo>
                  <a:cubicBezTo>
                    <a:pt x="1194816" y="41498"/>
                    <a:pt x="1203916" y="63468"/>
                    <a:pt x="1203916" y="86377"/>
                  </a:cubicBezTo>
                  <a:lnTo>
                    <a:pt x="1203916" y="91145"/>
                  </a:lnTo>
                  <a:cubicBezTo>
                    <a:pt x="1203916" y="138850"/>
                    <a:pt x="1165244" y="177522"/>
                    <a:pt x="1117540" y="177522"/>
                  </a:cubicBezTo>
                  <a:lnTo>
                    <a:pt x="86377" y="177522"/>
                  </a:lnTo>
                  <a:cubicBezTo>
                    <a:pt x="38672" y="177522"/>
                    <a:pt x="0" y="138850"/>
                    <a:pt x="0" y="91145"/>
                  </a:cubicBezTo>
                  <a:lnTo>
                    <a:pt x="0" y="86377"/>
                  </a:lnTo>
                  <a:cubicBezTo>
                    <a:pt x="0" y="63468"/>
                    <a:pt x="9100" y="41498"/>
                    <a:pt x="25299" y="25299"/>
                  </a:cubicBezTo>
                  <a:cubicBezTo>
                    <a:pt x="41498" y="9100"/>
                    <a:pt x="63468" y="0"/>
                    <a:pt x="86377" y="0"/>
                  </a:cubicBez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76200"/>
              <a:ext cx="1203916" cy="253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ecogenesis21@gmail.com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08728" y="6497231"/>
            <a:ext cx="4539737" cy="743615"/>
            <a:chOff x="0" y="0"/>
            <a:chExt cx="1195651" cy="19584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195651" cy="195849"/>
            </a:xfrm>
            <a:custGeom>
              <a:avLst/>
              <a:gdLst/>
              <a:ahLst/>
              <a:cxnLst/>
              <a:rect r="r" b="b" t="t" l="l"/>
              <a:pathLst>
                <a:path h="195849" w="1195651">
                  <a:moveTo>
                    <a:pt x="86974" y="0"/>
                  </a:moveTo>
                  <a:lnTo>
                    <a:pt x="1108677" y="0"/>
                  </a:lnTo>
                  <a:cubicBezTo>
                    <a:pt x="1156711" y="0"/>
                    <a:pt x="1195651" y="38939"/>
                    <a:pt x="1195651" y="86974"/>
                  </a:cubicBezTo>
                  <a:lnTo>
                    <a:pt x="1195651" y="108875"/>
                  </a:lnTo>
                  <a:cubicBezTo>
                    <a:pt x="1195651" y="131942"/>
                    <a:pt x="1186487" y="154064"/>
                    <a:pt x="1170177" y="170375"/>
                  </a:cubicBezTo>
                  <a:cubicBezTo>
                    <a:pt x="1153866" y="186686"/>
                    <a:pt x="1131744" y="195849"/>
                    <a:pt x="1108677" y="195849"/>
                  </a:cubicBezTo>
                  <a:lnTo>
                    <a:pt x="86974" y="195849"/>
                  </a:lnTo>
                  <a:cubicBezTo>
                    <a:pt x="63907" y="195849"/>
                    <a:pt x="41785" y="186686"/>
                    <a:pt x="25474" y="170375"/>
                  </a:cubicBezTo>
                  <a:cubicBezTo>
                    <a:pt x="9163" y="154064"/>
                    <a:pt x="0" y="131942"/>
                    <a:pt x="0" y="108875"/>
                  </a:cubicBezTo>
                  <a:lnTo>
                    <a:pt x="0" y="86974"/>
                  </a:lnTo>
                  <a:cubicBezTo>
                    <a:pt x="0" y="63907"/>
                    <a:pt x="9163" y="41785"/>
                    <a:pt x="25474" y="25474"/>
                  </a:cubicBezTo>
                  <a:cubicBezTo>
                    <a:pt x="41785" y="9163"/>
                    <a:pt x="63907" y="0"/>
                    <a:pt x="86974" y="0"/>
                  </a:cubicBez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1195651" cy="2720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01718555023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403190" y="6446851"/>
            <a:ext cx="846375" cy="846375"/>
          </a:xfrm>
          <a:custGeom>
            <a:avLst/>
            <a:gdLst/>
            <a:ahLst/>
            <a:cxnLst/>
            <a:rect r="r" b="b" t="t" l="l"/>
            <a:pathLst>
              <a:path h="846375" w="846375">
                <a:moveTo>
                  <a:pt x="0" y="0"/>
                </a:moveTo>
                <a:lnTo>
                  <a:pt x="846375" y="0"/>
                </a:lnTo>
                <a:lnTo>
                  <a:pt x="846375" y="846374"/>
                </a:lnTo>
                <a:lnTo>
                  <a:pt x="0" y="8463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7931320" y="8590569"/>
            <a:ext cx="3652409" cy="98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573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9157" y="1880306"/>
            <a:ext cx="4425434" cy="6568369"/>
            <a:chOff x="0" y="0"/>
            <a:chExt cx="1165546" cy="17299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5546" cy="1729941"/>
            </a:xfrm>
            <a:custGeom>
              <a:avLst/>
              <a:gdLst/>
              <a:ahLst/>
              <a:cxnLst/>
              <a:rect r="r" b="b" t="t" l="l"/>
              <a:pathLst>
                <a:path h="1729941" w="1165546">
                  <a:moveTo>
                    <a:pt x="89220" y="0"/>
                  </a:moveTo>
                  <a:lnTo>
                    <a:pt x="1076326" y="0"/>
                  </a:lnTo>
                  <a:cubicBezTo>
                    <a:pt x="1125601" y="0"/>
                    <a:pt x="1165546" y="39945"/>
                    <a:pt x="1165546" y="89220"/>
                  </a:cubicBezTo>
                  <a:lnTo>
                    <a:pt x="1165546" y="1640721"/>
                  </a:lnTo>
                  <a:cubicBezTo>
                    <a:pt x="1165546" y="1689995"/>
                    <a:pt x="1125601" y="1729941"/>
                    <a:pt x="1076326" y="1729941"/>
                  </a:cubicBezTo>
                  <a:lnTo>
                    <a:pt x="89220" y="1729941"/>
                  </a:lnTo>
                  <a:cubicBezTo>
                    <a:pt x="39945" y="1729941"/>
                    <a:pt x="0" y="1689995"/>
                    <a:pt x="0" y="1640721"/>
                  </a:cubicBezTo>
                  <a:lnTo>
                    <a:pt x="0" y="89220"/>
                  </a:lnTo>
                  <a:cubicBezTo>
                    <a:pt x="0" y="39945"/>
                    <a:pt x="39945" y="0"/>
                    <a:pt x="89220" y="0"/>
                  </a:cubicBezTo>
                  <a:close/>
                </a:path>
              </a:pathLst>
            </a:custGeom>
            <a:solidFill>
              <a:srgbClr val="0D995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165546" cy="1806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65216" y="1880306"/>
            <a:ext cx="4157567" cy="6568369"/>
            <a:chOff x="0" y="0"/>
            <a:chExt cx="1094997" cy="1729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4997" cy="1729941"/>
            </a:xfrm>
            <a:custGeom>
              <a:avLst/>
              <a:gdLst/>
              <a:ahLst/>
              <a:cxnLst/>
              <a:rect r="r" b="b" t="t" l="l"/>
              <a:pathLst>
                <a:path h="1729941" w="1094997">
                  <a:moveTo>
                    <a:pt x="94968" y="0"/>
                  </a:moveTo>
                  <a:lnTo>
                    <a:pt x="1000029" y="0"/>
                  </a:lnTo>
                  <a:cubicBezTo>
                    <a:pt x="1052478" y="0"/>
                    <a:pt x="1094997" y="42519"/>
                    <a:pt x="1094997" y="94968"/>
                  </a:cubicBezTo>
                  <a:lnTo>
                    <a:pt x="1094997" y="1634972"/>
                  </a:lnTo>
                  <a:cubicBezTo>
                    <a:pt x="1094997" y="1687422"/>
                    <a:pt x="1052478" y="1729941"/>
                    <a:pt x="1000029" y="1729941"/>
                  </a:cubicBezTo>
                  <a:lnTo>
                    <a:pt x="94968" y="1729941"/>
                  </a:lnTo>
                  <a:cubicBezTo>
                    <a:pt x="42519" y="1729941"/>
                    <a:pt x="0" y="1687422"/>
                    <a:pt x="0" y="1634972"/>
                  </a:cubicBezTo>
                  <a:lnTo>
                    <a:pt x="0" y="94968"/>
                  </a:lnTo>
                  <a:cubicBezTo>
                    <a:pt x="0" y="42519"/>
                    <a:pt x="42519" y="0"/>
                    <a:pt x="94968" y="0"/>
                  </a:cubicBezTo>
                  <a:close/>
                </a:path>
              </a:pathLst>
            </a:custGeom>
            <a:solidFill>
              <a:srgbClr val="0D995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094997" cy="1806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16668" y="1880306"/>
            <a:ext cx="4157567" cy="6568369"/>
            <a:chOff x="0" y="0"/>
            <a:chExt cx="1094997" cy="17299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4997" cy="1729941"/>
            </a:xfrm>
            <a:custGeom>
              <a:avLst/>
              <a:gdLst/>
              <a:ahLst/>
              <a:cxnLst/>
              <a:rect r="r" b="b" t="t" l="l"/>
              <a:pathLst>
                <a:path h="1729941" w="1094997">
                  <a:moveTo>
                    <a:pt x="94968" y="0"/>
                  </a:moveTo>
                  <a:lnTo>
                    <a:pt x="1000029" y="0"/>
                  </a:lnTo>
                  <a:cubicBezTo>
                    <a:pt x="1052478" y="0"/>
                    <a:pt x="1094997" y="42519"/>
                    <a:pt x="1094997" y="94968"/>
                  </a:cubicBezTo>
                  <a:lnTo>
                    <a:pt x="1094997" y="1634972"/>
                  </a:lnTo>
                  <a:cubicBezTo>
                    <a:pt x="1094997" y="1687422"/>
                    <a:pt x="1052478" y="1729941"/>
                    <a:pt x="1000029" y="1729941"/>
                  </a:cubicBezTo>
                  <a:lnTo>
                    <a:pt x="94968" y="1729941"/>
                  </a:lnTo>
                  <a:cubicBezTo>
                    <a:pt x="42519" y="1729941"/>
                    <a:pt x="0" y="1687422"/>
                    <a:pt x="0" y="1634972"/>
                  </a:cubicBezTo>
                  <a:lnTo>
                    <a:pt x="0" y="94968"/>
                  </a:lnTo>
                  <a:cubicBezTo>
                    <a:pt x="0" y="42519"/>
                    <a:pt x="42519" y="0"/>
                    <a:pt x="94968" y="0"/>
                  </a:cubicBezTo>
                  <a:close/>
                </a:path>
              </a:pathLst>
            </a:custGeom>
            <a:solidFill>
              <a:srgbClr val="0D9955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094997" cy="1806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0698" y="1873792"/>
            <a:ext cx="4122353" cy="412235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77270" y="1797142"/>
            <a:ext cx="4655347" cy="419213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47732" y="1838162"/>
            <a:ext cx="4076844" cy="4163106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952" t="-64999" r="-37641" b="-125512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490333" y="-1243307"/>
            <a:ext cx="11426536" cy="2486613"/>
            <a:chOff x="0" y="0"/>
            <a:chExt cx="1147233" cy="2496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662" y="0"/>
              <a:ext cx="1125909" cy="249658"/>
            </a:xfrm>
            <a:custGeom>
              <a:avLst/>
              <a:gdLst/>
              <a:ahLst/>
              <a:cxnLst/>
              <a:rect r="r" b="b" t="t" l="l"/>
              <a:pathLst>
                <a:path h="249658" w="1125909">
                  <a:moveTo>
                    <a:pt x="913045" y="0"/>
                  </a:moveTo>
                  <a:lnTo>
                    <a:pt x="9664" y="0"/>
                  </a:lnTo>
                  <a:cubicBezTo>
                    <a:pt x="5935" y="0"/>
                    <a:pt x="2538" y="2146"/>
                    <a:pt x="936" y="5514"/>
                  </a:cubicBezTo>
                  <a:cubicBezTo>
                    <a:pt x="-665" y="8883"/>
                    <a:pt x="-185" y="12872"/>
                    <a:pt x="2169" y="15765"/>
                  </a:cubicBezTo>
                  <a:lnTo>
                    <a:pt x="179707" y="233893"/>
                  </a:lnTo>
                  <a:cubicBezTo>
                    <a:pt x="187826" y="243868"/>
                    <a:pt x="200003" y="249658"/>
                    <a:pt x="212864" y="249658"/>
                  </a:cubicBezTo>
                  <a:lnTo>
                    <a:pt x="1116245" y="249658"/>
                  </a:lnTo>
                  <a:cubicBezTo>
                    <a:pt x="1119974" y="249658"/>
                    <a:pt x="1123371" y="247512"/>
                    <a:pt x="1124973" y="244143"/>
                  </a:cubicBezTo>
                  <a:cubicBezTo>
                    <a:pt x="1126574" y="240775"/>
                    <a:pt x="1126094" y="236786"/>
                    <a:pt x="1123740" y="233893"/>
                  </a:cubicBezTo>
                  <a:lnTo>
                    <a:pt x="946202" y="15765"/>
                  </a:lnTo>
                  <a:cubicBezTo>
                    <a:pt x="938083" y="5790"/>
                    <a:pt x="925906" y="0"/>
                    <a:pt x="913045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295275"/>
              <a:ext cx="944033" cy="544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14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8570079" y="-1725089"/>
            <a:ext cx="4612179" cy="3049432"/>
            <a:chOff x="0" y="0"/>
            <a:chExt cx="812800" cy="5373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304" y="25054"/>
              <a:ext cx="762193" cy="512345"/>
            </a:xfrm>
            <a:custGeom>
              <a:avLst/>
              <a:gdLst/>
              <a:ahLst/>
              <a:cxnLst/>
              <a:rect r="r" b="b" t="t" l="l"/>
              <a:pathLst>
                <a:path h="512345" w="762193">
                  <a:moveTo>
                    <a:pt x="411471" y="15111"/>
                  </a:moveTo>
                  <a:lnTo>
                    <a:pt x="757121" y="472179"/>
                  </a:lnTo>
                  <a:cubicBezTo>
                    <a:pt x="762856" y="479763"/>
                    <a:pt x="763804" y="489938"/>
                    <a:pt x="759569" y="498451"/>
                  </a:cubicBezTo>
                  <a:cubicBezTo>
                    <a:pt x="755334" y="506963"/>
                    <a:pt x="746646" y="512345"/>
                    <a:pt x="737139" y="512345"/>
                  </a:cubicBezTo>
                  <a:lnTo>
                    <a:pt x="25053" y="512345"/>
                  </a:lnTo>
                  <a:cubicBezTo>
                    <a:pt x="15546" y="512345"/>
                    <a:pt x="6858" y="506963"/>
                    <a:pt x="2623" y="498451"/>
                  </a:cubicBezTo>
                  <a:cubicBezTo>
                    <a:pt x="-1612" y="489938"/>
                    <a:pt x="-664" y="479763"/>
                    <a:pt x="5071" y="472179"/>
                  </a:cubicBezTo>
                  <a:lnTo>
                    <a:pt x="350721" y="15111"/>
                  </a:lnTo>
                  <a:cubicBezTo>
                    <a:pt x="357919" y="5593"/>
                    <a:pt x="369163" y="0"/>
                    <a:pt x="381096" y="0"/>
                  </a:cubicBezTo>
                  <a:cubicBezTo>
                    <a:pt x="393029" y="0"/>
                    <a:pt x="404273" y="5593"/>
                    <a:pt x="411471" y="15111"/>
                  </a:cubicBezTo>
                  <a:close/>
                </a:path>
              </a:pathLst>
            </a:custGeom>
            <a:solidFill>
              <a:srgbClr val="008625">
                <a:alpha val="8980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173307"/>
              <a:ext cx="558800" cy="325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5014544" y="9344025"/>
            <a:ext cx="15013693" cy="3541681"/>
            <a:chOff x="0" y="0"/>
            <a:chExt cx="1507386" cy="3555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492" y="0"/>
              <a:ext cx="1494401" cy="355587"/>
            </a:xfrm>
            <a:custGeom>
              <a:avLst/>
              <a:gdLst/>
              <a:ahLst/>
              <a:cxnLst/>
              <a:rect r="r" b="b" t="t" l="l"/>
              <a:pathLst>
                <a:path h="355587" w="1494401">
                  <a:moveTo>
                    <a:pt x="1282224" y="0"/>
                  </a:moveTo>
                  <a:lnTo>
                    <a:pt x="8978" y="0"/>
                  </a:lnTo>
                  <a:cubicBezTo>
                    <a:pt x="5778" y="0"/>
                    <a:pt x="2819" y="1704"/>
                    <a:pt x="1213" y="4471"/>
                  </a:cubicBezTo>
                  <a:cubicBezTo>
                    <a:pt x="-393" y="7239"/>
                    <a:pt x="-404" y="10653"/>
                    <a:pt x="1183" y="13431"/>
                  </a:cubicBezTo>
                  <a:lnTo>
                    <a:pt x="189033" y="342156"/>
                  </a:lnTo>
                  <a:cubicBezTo>
                    <a:pt x="193779" y="350462"/>
                    <a:pt x="202612" y="355587"/>
                    <a:pt x="212178" y="355587"/>
                  </a:cubicBezTo>
                  <a:lnTo>
                    <a:pt x="1485424" y="355587"/>
                  </a:lnTo>
                  <a:cubicBezTo>
                    <a:pt x="1488624" y="355587"/>
                    <a:pt x="1491583" y="353884"/>
                    <a:pt x="1493189" y="351116"/>
                  </a:cubicBezTo>
                  <a:cubicBezTo>
                    <a:pt x="1494795" y="348348"/>
                    <a:pt x="1494806" y="344935"/>
                    <a:pt x="1493219" y="342156"/>
                  </a:cubicBezTo>
                  <a:lnTo>
                    <a:pt x="1305369" y="13431"/>
                  </a:lnTo>
                  <a:cubicBezTo>
                    <a:pt x="1300623" y="5126"/>
                    <a:pt x="1291790" y="0"/>
                    <a:pt x="1282224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76200"/>
              <a:ext cx="1304186" cy="431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-682031" y="8987790"/>
            <a:ext cx="4612179" cy="3862529"/>
            <a:chOff x="0" y="0"/>
            <a:chExt cx="812800" cy="6806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1773" y="28584"/>
              <a:ext cx="769254" cy="652106"/>
            </a:xfrm>
            <a:custGeom>
              <a:avLst/>
              <a:gdLst/>
              <a:ahLst/>
              <a:cxnLst/>
              <a:rect r="r" b="b" t="t" l="l"/>
              <a:pathLst>
                <a:path h="652106" w="769254">
                  <a:moveTo>
                    <a:pt x="410442" y="14654"/>
                  </a:moveTo>
                  <a:lnTo>
                    <a:pt x="765212" y="608868"/>
                  </a:lnTo>
                  <a:cubicBezTo>
                    <a:pt x="770486" y="617701"/>
                    <a:pt x="770606" y="628686"/>
                    <a:pt x="765528" y="637632"/>
                  </a:cubicBezTo>
                  <a:cubicBezTo>
                    <a:pt x="760450" y="646578"/>
                    <a:pt x="750957" y="652106"/>
                    <a:pt x="740670" y="652106"/>
                  </a:cubicBezTo>
                  <a:lnTo>
                    <a:pt x="28584" y="652106"/>
                  </a:lnTo>
                  <a:cubicBezTo>
                    <a:pt x="18297" y="652106"/>
                    <a:pt x="8804" y="646578"/>
                    <a:pt x="3726" y="637632"/>
                  </a:cubicBezTo>
                  <a:cubicBezTo>
                    <a:pt x="-1352" y="628686"/>
                    <a:pt x="-1232" y="617701"/>
                    <a:pt x="4042" y="608868"/>
                  </a:cubicBezTo>
                  <a:lnTo>
                    <a:pt x="358812" y="14654"/>
                  </a:lnTo>
                  <a:cubicBezTo>
                    <a:pt x="364238" y="5566"/>
                    <a:pt x="374043" y="0"/>
                    <a:pt x="384627" y="0"/>
                  </a:cubicBezTo>
                  <a:cubicBezTo>
                    <a:pt x="395211" y="0"/>
                    <a:pt x="405016" y="5566"/>
                    <a:pt x="410442" y="14654"/>
                  </a:cubicBezTo>
                  <a:close/>
                </a:path>
              </a:pathLst>
            </a:custGeom>
            <a:solidFill>
              <a:srgbClr val="008625">
                <a:alpha val="8980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27000" y="239835"/>
              <a:ext cx="558800" cy="392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812924" y="3376944"/>
            <a:ext cx="1697901" cy="94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  <a:spcBef>
                <a:spcPct val="0"/>
              </a:spcBef>
            </a:pPr>
            <a:r>
              <a:rPr lang="en-US" sz="5198">
                <a:solidFill>
                  <a:srgbClr val="001524"/>
                </a:solidFill>
                <a:latin typeface="Tenor Sans"/>
                <a:ea typeface="Tenor Sans"/>
                <a:cs typeface="Tenor Sans"/>
                <a:sym typeface="Tenor Sans"/>
              </a:rPr>
              <a:t>80%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80910" y="3366279"/>
            <a:ext cx="1697901" cy="94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7"/>
              </a:lnSpc>
              <a:spcBef>
                <a:spcPct val="0"/>
              </a:spcBef>
            </a:pPr>
            <a:r>
              <a:rPr lang="en-US" sz="5198">
                <a:solidFill>
                  <a:srgbClr val="001524"/>
                </a:solidFill>
                <a:latin typeface="Tenor Sans"/>
                <a:ea typeface="Tenor Sans"/>
                <a:cs typeface="Tenor Sans"/>
                <a:sym typeface="Tenor Sans"/>
              </a:rPr>
              <a:t>60%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73432" y="3512413"/>
            <a:ext cx="1625444" cy="72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7"/>
              </a:lnSpc>
              <a:spcBef>
                <a:spcPct val="0"/>
              </a:spcBef>
            </a:pPr>
            <a:r>
              <a:rPr lang="en-US" sz="4031">
                <a:solidFill>
                  <a:srgbClr val="001524"/>
                </a:solidFill>
                <a:latin typeface="Tenor Sans"/>
                <a:ea typeface="Tenor Sans"/>
                <a:cs typeface="Tenor Sans"/>
                <a:sym typeface="Tenor Sans"/>
              </a:rPr>
              <a:t>15.7%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93811" y="5747566"/>
            <a:ext cx="2457807" cy="135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443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Lack of low cost</a:t>
            </a:r>
          </a:p>
          <a:p>
            <a:pPr algn="ctr">
              <a:lnSpc>
                <a:spcPts val="3665"/>
              </a:lnSpc>
            </a:pPr>
            <a:r>
              <a:rPr lang="en-US" sz="2443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 infrastructure</a:t>
            </a:r>
          </a:p>
          <a:p>
            <a:pPr algn="ctr">
              <a:lnSpc>
                <a:spcPts val="3665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398390" y="7910580"/>
            <a:ext cx="3193679" cy="34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  <a:spcBef>
                <a:spcPct val="0"/>
              </a:spcBef>
            </a:pPr>
            <a:r>
              <a:rPr lang="en-US" sz="1804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BBS-2021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85424" y="5761931"/>
            <a:ext cx="3688873" cy="1809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395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Traditional materials aren’t adaptable for multi-use </a:t>
            </a:r>
          </a:p>
          <a:p>
            <a:pPr algn="ctr">
              <a:lnSpc>
                <a:spcPts val="3893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2416668" y="5833482"/>
            <a:ext cx="4157567" cy="87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346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E</a:t>
            </a:r>
            <a:r>
              <a:rPr lang="en-US" sz="2346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nvironmental waste</a:t>
            </a:r>
          </a:p>
          <a:p>
            <a:pPr algn="ctr">
              <a:lnSpc>
                <a:spcPts val="3519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8402310" y="7910580"/>
            <a:ext cx="3193679" cy="34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"/>
              </a:lnSpc>
              <a:spcBef>
                <a:spcPct val="0"/>
              </a:spcBef>
            </a:pPr>
            <a:r>
              <a:rPr lang="en-US" sz="1804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BRAC UDP-2021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73432" y="7736307"/>
            <a:ext cx="3060339" cy="638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3"/>
              </a:lnSpc>
              <a:spcBef>
                <a:spcPct val="0"/>
              </a:spcBef>
            </a:pPr>
            <a:r>
              <a:rPr lang="en-US" sz="1728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UNICEF Hygiene Management-2020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28357" y="-14400"/>
            <a:ext cx="3941713" cy="111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2"/>
              </a:lnSpc>
              <a:spcBef>
                <a:spcPct val="0"/>
              </a:spcBef>
            </a:pPr>
            <a:r>
              <a:rPr lang="en-US" sz="6101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PROBLEM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7053151" y="8987790"/>
            <a:ext cx="688578" cy="688578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97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1" y="0"/>
                </a:lnTo>
                <a:lnTo>
                  <a:pt x="1361241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12684" y="-10289810"/>
            <a:ext cx="12285432" cy="11674011"/>
            <a:chOff x="0" y="0"/>
            <a:chExt cx="728445" cy="692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140" y="0"/>
              <a:ext cx="718165" cy="692191"/>
            </a:xfrm>
            <a:custGeom>
              <a:avLst/>
              <a:gdLst/>
              <a:ahLst/>
              <a:cxnLst/>
              <a:rect r="r" b="b" t="t" l="l"/>
              <a:pathLst>
                <a:path h="692191" w="718165">
                  <a:moveTo>
                    <a:pt x="713733" y="362399"/>
                  </a:moveTo>
                  <a:lnTo>
                    <a:pt x="529676" y="675888"/>
                  </a:lnTo>
                  <a:cubicBezTo>
                    <a:pt x="523747" y="685988"/>
                    <a:pt x="512911" y="692191"/>
                    <a:pt x="501199" y="692191"/>
                  </a:cubicBezTo>
                  <a:lnTo>
                    <a:pt x="216965" y="692191"/>
                  </a:lnTo>
                  <a:cubicBezTo>
                    <a:pt x="205253" y="692191"/>
                    <a:pt x="194418" y="685988"/>
                    <a:pt x="188488" y="675888"/>
                  </a:cubicBezTo>
                  <a:lnTo>
                    <a:pt x="4432" y="362399"/>
                  </a:lnTo>
                  <a:cubicBezTo>
                    <a:pt x="-1478" y="352333"/>
                    <a:pt x="-1478" y="339858"/>
                    <a:pt x="4432" y="329793"/>
                  </a:cubicBezTo>
                  <a:lnTo>
                    <a:pt x="188488" y="16303"/>
                  </a:lnTo>
                  <a:cubicBezTo>
                    <a:pt x="194418" y="6203"/>
                    <a:pt x="205253" y="0"/>
                    <a:pt x="216965" y="0"/>
                  </a:cubicBezTo>
                  <a:lnTo>
                    <a:pt x="501199" y="0"/>
                  </a:lnTo>
                  <a:cubicBezTo>
                    <a:pt x="512911" y="0"/>
                    <a:pt x="523747" y="6203"/>
                    <a:pt x="529676" y="16303"/>
                  </a:cubicBezTo>
                  <a:lnTo>
                    <a:pt x="713733" y="329793"/>
                  </a:lnTo>
                  <a:cubicBezTo>
                    <a:pt x="719642" y="339858"/>
                    <a:pt x="719642" y="352333"/>
                    <a:pt x="713733" y="362399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76200"/>
              <a:ext cx="499845" cy="768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664641" y="3532161"/>
            <a:ext cx="1659548" cy="4073837"/>
            <a:chOff x="0" y="0"/>
            <a:chExt cx="33110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1108" cy="812800"/>
            </a:xfrm>
            <a:custGeom>
              <a:avLst/>
              <a:gdLst/>
              <a:ahLst/>
              <a:cxnLst/>
              <a:rect r="r" b="b" t="t" l="l"/>
              <a:pathLst>
                <a:path h="812800" w="331108">
                  <a:moveTo>
                    <a:pt x="171088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171088" y="812800"/>
                  </a:lnTo>
                  <a:lnTo>
                    <a:pt x="331108" y="652780"/>
                  </a:lnTo>
                  <a:lnTo>
                    <a:pt x="331108" y="160020"/>
                  </a:lnTo>
                  <a:lnTo>
                    <a:pt x="171088" y="0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3500" y="-12700"/>
              <a:ext cx="204108" cy="762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46835" y="2427953"/>
            <a:ext cx="2727239" cy="2803686"/>
          </a:xfrm>
          <a:custGeom>
            <a:avLst/>
            <a:gdLst/>
            <a:ahLst/>
            <a:cxnLst/>
            <a:rect r="r" b="b" t="t" l="l"/>
            <a:pathLst>
              <a:path h="2803686" w="2727239">
                <a:moveTo>
                  <a:pt x="0" y="0"/>
                </a:moveTo>
                <a:lnTo>
                  <a:pt x="2727239" y="0"/>
                </a:lnTo>
                <a:lnTo>
                  <a:pt x="2727239" y="2803686"/>
                </a:lnTo>
                <a:lnTo>
                  <a:pt x="0" y="2803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1" t="0" r="-140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80621" y="2696980"/>
            <a:ext cx="3722963" cy="2534659"/>
          </a:xfrm>
          <a:custGeom>
            <a:avLst/>
            <a:gdLst/>
            <a:ahLst/>
            <a:cxnLst/>
            <a:rect r="r" b="b" t="t" l="l"/>
            <a:pathLst>
              <a:path h="2534659" w="3722963">
                <a:moveTo>
                  <a:pt x="0" y="0"/>
                </a:moveTo>
                <a:lnTo>
                  <a:pt x="3722963" y="0"/>
                </a:lnTo>
                <a:lnTo>
                  <a:pt x="3722963" y="2534659"/>
                </a:lnTo>
                <a:lnTo>
                  <a:pt x="0" y="253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4933371" y="3532161"/>
            <a:ext cx="849067" cy="84906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563551" y="1060407"/>
            <a:ext cx="10993844" cy="1072270"/>
            <a:chOff x="0" y="0"/>
            <a:chExt cx="2895498" cy="2824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95498" cy="282409"/>
            </a:xfrm>
            <a:custGeom>
              <a:avLst/>
              <a:gdLst/>
              <a:ahLst/>
              <a:cxnLst/>
              <a:rect r="r" b="b" t="t" l="l"/>
              <a:pathLst>
                <a:path h="282409" w="2895498">
                  <a:moveTo>
                    <a:pt x="2692298" y="0"/>
                  </a:moveTo>
                  <a:lnTo>
                    <a:pt x="0" y="0"/>
                  </a:lnTo>
                  <a:lnTo>
                    <a:pt x="0" y="282409"/>
                  </a:lnTo>
                  <a:lnTo>
                    <a:pt x="2692298" y="282409"/>
                  </a:lnTo>
                  <a:lnTo>
                    <a:pt x="2895498" y="141204"/>
                  </a:lnTo>
                  <a:lnTo>
                    <a:pt x="2692298" y="0"/>
                  </a:ln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781198" cy="358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     “Converting Waste into Sustainable Structure : An Eco-friendly Structure”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03764" y="5526914"/>
            <a:ext cx="1957043" cy="680797"/>
            <a:chOff x="0" y="0"/>
            <a:chExt cx="963448" cy="3351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3448" cy="335155"/>
            </a:xfrm>
            <a:custGeom>
              <a:avLst/>
              <a:gdLst/>
              <a:ahLst/>
              <a:cxnLst/>
              <a:rect r="r" b="b" t="t" l="l"/>
              <a:pathLst>
                <a:path h="335155" w="963448">
                  <a:moveTo>
                    <a:pt x="760248" y="0"/>
                  </a:moveTo>
                  <a:cubicBezTo>
                    <a:pt x="872472" y="0"/>
                    <a:pt x="963448" y="75027"/>
                    <a:pt x="963448" y="167577"/>
                  </a:cubicBezTo>
                  <a:cubicBezTo>
                    <a:pt x="963448" y="260128"/>
                    <a:pt x="872472" y="335155"/>
                    <a:pt x="760248" y="335155"/>
                  </a:cubicBezTo>
                  <a:lnTo>
                    <a:pt x="203200" y="335155"/>
                  </a:lnTo>
                  <a:cubicBezTo>
                    <a:pt x="90976" y="335155"/>
                    <a:pt x="0" y="260128"/>
                    <a:pt x="0" y="167577"/>
                  </a:cubicBezTo>
                  <a:cubicBezTo>
                    <a:pt x="0" y="750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963448" cy="411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Waste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327956" y="122869"/>
            <a:ext cx="6166458" cy="87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0"/>
              </a:lnSpc>
              <a:spcBef>
                <a:spcPct val="0"/>
              </a:spcBef>
            </a:pPr>
            <a:r>
              <a:rPr lang="en-US" sz="4807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SOLUTION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346835" y="5445302"/>
            <a:ext cx="3041173" cy="680797"/>
            <a:chOff x="0" y="0"/>
            <a:chExt cx="1497162" cy="3351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97162" cy="335155"/>
            </a:xfrm>
            <a:custGeom>
              <a:avLst/>
              <a:gdLst/>
              <a:ahLst/>
              <a:cxnLst/>
              <a:rect r="r" b="b" t="t" l="l"/>
              <a:pathLst>
                <a:path h="335155" w="1497162">
                  <a:moveTo>
                    <a:pt x="1293962" y="0"/>
                  </a:moveTo>
                  <a:cubicBezTo>
                    <a:pt x="1406187" y="0"/>
                    <a:pt x="1497162" y="75027"/>
                    <a:pt x="1497162" y="167577"/>
                  </a:cubicBezTo>
                  <a:cubicBezTo>
                    <a:pt x="1497162" y="260128"/>
                    <a:pt x="1406187" y="335155"/>
                    <a:pt x="1293962" y="335155"/>
                  </a:cubicBezTo>
                  <a:lnTo>
                    <a:pt x="203200" y="335155"/>
                  </a:lnTo>
                  <a:cubicBezTo>
                    <a:pt x="90976" y="335155"/>
                    <a:pt x="0" y="260128"/>
                    <a:pt x="0" y="167577"/>
                  </a:cubicBezTo>
                  <a:cubicBezTo>
                    <a:pt x="0" y="750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1FF72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497162" cy="411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Eco Structure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628514" y="2550942"/>
            <a:ext cx="4258258" cy="3234758"/>
          </a:xfrm>
          <a:custGeom>
            <a:avLst/>
            <a:gdLst/>
            <a:ahLst/>
            <a:cxnLst/>
            <a:rect r="r" b="b" t="t" l="l"/>
            <a:pathLst>
              <a:path h="3234758" w="4258258">
                <a:moveTo>
                  <a:pt x="0" y="0"/>
                </a:moveTo>
                <a:lnTo>
                  <a:pt x="4258258" y="0"/>
                </a:lnTo>
                <a:lnTo>
                  <a:pt x="4258258" y="3234758"/>
                </a:lnTo>
                <a:lnTo>
                  <a:pt x="0" y="3234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</a:blip>
            <a:stretch>
              <a:fillRect l="-2969" t="0" r="-32078" b="0"/>
            </a:stretch>
          </a:blipFill>
          <a:ln w="38100" cap="rnd">
            <a:solidFill>
              <a:srgbClr val="000000">
                <a:alpha val="89804"/>
              </a:srgbClr>
            </a:solidFill>
            <a:prstDash val="solid"/>
            <a:round/>
          </a:ln>
        </p:spPr>
      </p:sp>
      <p:grpSp>
        <p:nvGrpSpPr>
          <p:cNvPr name="Group 25" id="25"/>
          <p:cNvGrpSpPr/>
          <p:nvPr/>
        </p:nvGrpSpPr>
        <p:grpSpPr>
          <a:xfrm rot="0">
            <a:off x="-727039" y="9257497"/>
            <a:ext cx="19742078" cy="1105302"/>
            <a:chOff x="0" y="0"/>
            <a:chExt cx="5199560" cy="29110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199560" cy="291108"/>
            </a:xfrm>
            <a:custGeom>
              <a:avLst/>
              <a:gdLst/>
              <a:ahLst/>
              <a:cxnLst/>
              <a:rect r="r" b="b" t="t" l="l"/>
              <a:pathLst>
                <a:path h="291108" w="5199560">
                  <a:moveTo>
                    <a:pt x="4996360" y="0"/>
                  </a:moveTo>
                  <a:lnTo>
                    <a:pt x="0" y="0"/>
                  </a:lnTo>
                  <a:lnTo>
                    <a:pt x="0" y="291108"/>
                  </a:lnTo>
                  <a:lnTo>
                    <a:pt x="4996360" y="291108"/>
                  </a:lnTo>
                  <a:lnTo>
                    <a:pt x="5199560" y="145554"/>
                  </a:lnTo>
                  <a:lnTo>
                    <a:pt x="4996360" y="0"/>
                  </a:ln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5085260" cy="367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Waterproof, easy-to-install and multi-purpose use shelter, built from waste, trusted for strength and impact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7320352" y="8914011"/>
            <a:ext cx="688578" cy="68857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4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150010" y="2696980"/>
            <a:ext cx="2109290" cy="2803686"/>
            <a:chOff x="0" y="0"/>
            <a:chExt cx="2812387" cy="37382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94725"/>
              <a:ext cx="396625" cy="372106"/>
            </a:xfrm>
            <a:custGeom>
              <a:avLst/>
              <a:gdLst/>
              <a:ahLst/>
              <a:cxnLst/>
              <a:rect r="r" b="b" t="t" l="l"/>
              <a:pathLst>
                <a:path h="372106" w="396625">
                  <a:moveTo>
                    <a:pt x="0" y="0"/>
                  </a:moveTo>
                  <a:lnTo>
                    <a:pt x="396625" y="0"/>
                  </a:lnTo>
                  <a:lnTo>
                    <a:pt x="396625" y="372106"/>
                  </a:lnTo>
                  <a:lnTo>
                    <a:pt x="0" y="372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219688"/>
              <a:ext cx="396625" cy="372106"/>
            </a:xfrm>
            <a:custGeom>
              <a:avLst/>
              <a:gdLst/>
              <a:ahLst/>
              <a:cxnLst/>
              <a:rect r="r" b="b" t="t" l="l"/>
              <a:pathLst>
                <a:path h="372106" w="396625">
                  <a:moveTo>
                    <a:pt x="0" y="0"/>
                  </a:moveTo>
                  <a:lnTo>
                    <a:pt x="396625" y="0"/>
                  </a:lnTo>
                  <a:lnTo>
                    <a:pt x="396625" y="372106"/>
                  </a:lnTo>
                  <a:lnTo>
                    <a:pt x="0" y="372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2245553"/>
              <a:ext cx="396625" cy="372106"/>
            </a:xfrm>
            <a:custGeom>
              <a:avLst/>
              <a:gdLst/>
              <a:ahLst/>
              <a:cxnLst/>
              <a:rect r="r" b="b" t="t" l="l"/>
              <a:pathLst>
                <a:path h="372106" w="396625">
                  <a:moveTo>
                    <a:pt x="0" y="0"/>
                  </a:moveTo>
                  <a:lnTo>
                    <a:pt x="396625" y="0"/>
                  </a:lnTo>
                  <a:lnTo>
                    <a:pt x="396625" y="372106"/>
                  </a:lnTo>
                  <a:lnTo>
                    <a:pt x="0" y="372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3271417"/>
              <a:ext cx="396625" cy="372106"/>
            </a:xfrm>
            <a:custGeom>
              <a:avLst/>
              <a:gdLst/>
              <a:ahLst/>
              <a:cxnLst/>
              <a:rect r="r" b="b" t="t" l="l"/>
              <a:pathLst>
                <a:path h="372106" w="396625">
                  <a:moveTo>
                    <a:pt x="0" y="0"/>
                  </a:moveTo>
                  <a:lnTo>
                    <a:pt x="396625" y="0"/>
                  </a:lnTo>
                  <a:lnTo>
                    <a:pt x="396625" y="372106"/>
                  </a:lnTo>
                  <a:lnTo>
                    <a:pt x="0" y="372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454145" y="-76200"/>
              <a:ext cx="1658391" cy="543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6"/>
                </a:lnSpc>
                <a:spcBef>
                  <a:spcPct val="0"/>
                </a:spcBef>
              </a:pPr>
              <a:r>
                <a:rPr lang="en-US" sz="2297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Scalable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479036" y="1096126"/>
              <a:ext cx="1685518" cy="543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6"/>
                </a:lnSpc>
                <a:spcBef>
                  <a:spcPct val="0"/>
                </a:spcBef>
              </a:pPr>
              <a:r>
                <a:rPr lang="en-US" sz="2297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L</a:t>
              </a:r>
              <a:r>
                <a:rPr lang="en-US" sz="2297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ow cost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396625" y="2169353"/>
              <a:ext cx="2415763" cy="543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6"/>
                </a:lnSpc>
                <a:spcBef>
                  <a:spcPct val="0"/>
                </a:spcBef>
              </a:pPr>
              <a:r>
                <a:rPr lang="en-US" sz="2297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S</a:t>
              </a:r>
              <a:r>
                <a:rPr lang="en-US" sz="2297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ustainable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454145" y="3195217"/>
              <a:ext cx="1710410" cy="543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46"/>
                </a:lnSpc>
                <a:spcBef>
                  <a:spcPct val="0"/>
                </a:spcBef>
              </a:pPr>
              <a:r>
                <a:rPr lang="en-US" sz="2297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Rust free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2542102" y="6723216"/>
            <a:ext cx="2191244" cy="2092419"/>
          </a:xfrm>
          <a:custGeom>
            <a:avLst/>
            <a:gdLst/>
            <a:ahLst/>
            <a:cxnLst/>
            <a:rect r="r" b="b" t="t" l="l"/>
            <a:pathLst>
              <a:path h="2092419" w="2191244">
                <a:moveTo>
                  <a:pt x="0" y="0"/>
                </a:moveTo>
                <a:lnTo>
                  <a:pt x="2191244" y="0"/>
                </a:lnTo>
                <a:lnTo>
                  <a:pt x="2191244" y="2092419"/>
                </a:lnTo>
                <a:lnTo>
                  <a:pt x="0" y="209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61" r="0" b="-236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1" id="41"/>
          <p:cNvSpPr txBox="true"/>
          <p:nvPr/>
        </p:nvSpPr>
        <p:spPr>
          <a:xfrm rot="0">
            <a:off x="5861988" y="7148798"/>
            <a:ext cx="2057846" cy="45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Color Coated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861988" y="7641043"/>
            <a:ext cx="2560513" cy="45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MRP : 1200 BDT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-10032197">
            <a:off x="4946617" y="7618072"/>
            <a:ext cx="702100" cy="198343"/>
          </a:xfrm>
          <a:custGeom>
            <a:avLst/>
            <a:gdLst/>
            <a:ahLst/>
            <a:cxnLst/>
            <a:rect r="r" b="b" t="t" l="l"/>
            <a:pathLst>
              <a:path h="198343" w="702100">
                <a:moveTo>
                  <a:pt x="0" y="0"/>
                </a:moveTo>
                <a:lnTo>
                  <a:pt x="702100" y="0"/>
                </a:lnTo>
                <a:lnTo>
                  <a:pt x="702100" y="198343"/>
                </a:lnTo>
                <a:lnTo>
                  <a:pt x="0" y="198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4024426" y="6947750"/>
            <a:ext cx="2773519" cy="1847857"/>
          </a:xfrm>
          <a:custGeom>
            <a:avLst/>
            <a:gdLst/>
            <a:ahLst/>
            <a:cxnLst/>
            <a:rect r="r" b="b" t="t" l="l"/>
            <a:pathLst>
              <a:path h="1847857" w="2773519">
                <a:moveTo>
                  <a:pt x="0" y="0"/>
                </a:moveTo>
                <a:lnTo>
                  <a:pt x="2773519" y="0"/>
                </a:lnTo>
                <a:lnTo>
                  <a:pt x="2773519" y="1847857"/>
                </a:lnTo>
                <a:lnTo>
                  <a:pt x="0" y="1847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1000"/>
            </a:blip>
            <a:stretch>
              <a:fillRect l="0" t="0" r="0" b="0"/>
            </a:stretch>
          </a:blipFill>
          <a:ln w="38100" cap="sq">
            <a:solidFill>
              <a:srgbClr val="000000">
                <a:alpha val="80784"/>
              </a:srgbClr>
            </a:solidFill>
            <a:prstDash val="solid"/>
            <a:miter/>
          </a:ln>
        </p:spPr>
      </p:sp>
      <p:sp>
        <p:nvSpPr>
          <p:cNvPr name="Freeform 45" id="45"/>
          <p:cNvSpPr/>
          <p:nvPr/>
        </p:nvSpPr>
        <p:spPr>
          <a:xfrm flipH="false" flipV="false" rot="955383">
            <a:off x="13110802" y="7670254"/>
            <a:ext cx="702100" cy="198343"/>
          </a:xfrm>
          <a:custGeom>
            <a:avLst/>
            <a:gdLst/>
            <a:ahLst/>
            <a:cxnLst/>
            <a:rect r="r" b="b" t="t" l="l"/>
            <a:pathLst>
              <a:path h="198343" w="702100">
                <a:moveTo>
                  <a:pt x="0" y="0"/>
                </a:moveTo>
                <a:lnTo>
                  <a:pt x="702100" y="0"/>
                </a:lnTo>
                <a:lnTo>
                  <a:pt x="702100" y="198343"/>
                </a:lnTo>
                <a:lnTo>
                  <a:pt x="0" y="198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0072207" y="7215432"/>
            <a:ext cx="2824832" cy="45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N</a:t>
            </a: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on-Color Coated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430882" y="7641043"/>
            <a:ext cx="2466156" cy="45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MRP :</a:t>
            </a:r>
            <a:r>
              <a:rPr lang="en-US" sz="2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1000 BDT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23240" cy="10287000"/>
            <a:chOff x="0" y="0"/>
            <a:chExt cx="4833832" cy="88428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3832" cy="8842879"/>
            </a:xfrm>
            <a:custGeom>
              <a:avLst/>
              <a:gdLst/>
              <a:ahLst/>
              <a:cxnLst/>
              <a:rect r="r" b="b" t="t" l="l"/>
              <a:pathLst>
                <a:path h="8842879" w="4833832">
                  <a:moveTo>
                    <a:pt x="0" y="0"/>
                  </a:moveTo>
                  <a:lnTo>
                    <a:pt x="4833832" y="0"/>
                  </a:lnTo>
                  <a:lnTo>
                    <a:pt x="4833832" y="8842879"/>
                  </a:lnTo>
                  <a:lnTo>
                    <a:pt x="0" y="8842879"/>
                  </a:lnTo>
                  <a:close/>
                </a:path>
              </a:pathLst>
            </a:custGeom>
            <a:solidFill>
              <a:srgbClr val="065A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33832" cy="8871454"/>
            </a:xfrm>
            <a:prstGeom prst="rect">
              <a:avLst/>
            </a:prstGeom>
          </p:spPr>
          <p:txBody>
            <a:bodyPr anchor="ctr" rtlCol="false" tIns="26265" lIns="26265" bIns="26265" rIns="26265"/>
            <a:lstStyle/>
            <a:p>
              <a:pPr algn="ctr">
                <a:lnSpc>
                  <a:spcPts val="101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6957" y="6406598"/>
            <a:ext cx="4557425" cy="471406"/>
            <a:chOff x="0" y="0"/>
            <a:chExt cx="6076567" cy="62854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028345" cy="628542"/>
              <a:chOff x="0" y="0"/>
              <a:chExt cx="3876401" cy="40417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876401" cy="404170"/>
              </a:xfrm>
              <a:custGeom>
                <a:avLst/>
                <a:gdLst/>
                <a:ahLst/>
                <a:cxnLst/>
                <a:rect r="r" b="b" t="t" l="l"/>
                <a:pathLst>
                  <a:path h="404170" w="3876401">
                    <a:moveTo>
                      <a:pt x="88764" y="0"/>
                    </a:moveTo>
                    <a:lnTo>
                      <a:pt x="3787637" y="0"/>
                    </a:lnTo>
                    <a:cubicBezTo>
                      <a:pt x="3836660" y="0"/>
                      <a:pt x="3876401" y="39741"/>
                      <a:pt x="3876401" y="88764"/>
                    </a:cubicBezTo>
                    <a:lnTo>
                      <a:pt x="3876401" y="315406"/>
                    </a:lnTo>
                    <a:cubicBezTo>
                      <a:pt x="3876401" y="364429"/>
                      <a:pt x="3836660" y="404170"/>
                      <a:pt x="3787637" y="404170"/>
                    </a:cubicBezTo>
                    <a:lnTo>
                      <a:pt x="88764" y="404170"/>
                    </a:lnTo>
                    <a:cubicBezTo>
                      <a:pt x="39741" y="404170"/>
                      <a:pt x="0" y="364429"/>
                      <a:pt x="0" y="315406"/>
                    </a:cubicBezTo>
                    <a:lnTo>
                      <a:pt x="0" y="88764"/>
                    </a:lnTo>
                    <a:cubicBezTo>
                      <a:pt x="0" y="39741"/>
                      <a:pt x="39741" y="0"/>
                      <a:pt x="88764" y="0"/>
                    </a:cubicBezTo>
                    <a:close/>
                  </a:path>
                </a:pathLst>
              </a:custGeom>
              <a:solidFill>
                <a:srgbClr val="29C978"/>
              </a:solidFill>
              <a:ln w="28575" cap="rnd">
                <a:solidFill>
                  <a:srgbClr val="012B1B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3876401" cy="4422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73"/>
                  </a:lnSpc>
                </a:pPr>
                <a:r>
                  <a:rPr lang="en-US" sz="1623">
                    <a:solidFill>
                      <a:srgbClr val="00000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Chaya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218519" y="0"/>
              <a:ext cx="858048" cy="601323"/>
              <a:chOff x="0" y="0"/>
              <a:chExt cx="551750" cy="3866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1750" cy="386668"/>
              </a:xfrm>
              <a:custGeom>
                <a:avLst/>
                <a:gdLst/>
                <a:ahLst/>
                <a:cxnLst/>
                <a:rect r="r" b="b" t="t" l="l"/>
                <a:pathLst>
                  <a:path h="386668" w="551750">
                    <a:moveTo>
                      <a:pt x="193334" y="0"/>
                    </a:moveTo>
                    <a:lnTo>
                      <a:pt x="358416" y="0"/>
                    </a:lnTo>
                    <a:cubicBezTo>
                      <a:pt x="409691" y="0"/>
                      <a:pt x="458866" y="20369"/>
                      <a:pt x="495124" y="56626"/>
                    </a:cubicBezTo>
                    <a:cubicBezTo>
                      <a:pt x="531381" y="92883"/>
                      <a:pt x="551750" y="142059"/>
                      <a:pt x="551750" y="193334"/>
                    </a:cubicBezTo>
                    <a:lnTo>
                      <a:pt x="551750" y="193334"/>
                    </a:lnTo>
                    <a:cubicBezTo>
                      <a:pt x="551750" y="300110"/>
                      <a:pt x="465191" y="386668"/>
                      <a:pt x="358416" y="386668"/>
                    </a:cubicBezTo>
                    <a:lnTo>
                      <a:pt x="193334" y="386668"/>
                    </a:lnTo>
                    <a:cubicBezTo>
                      <a:pt x="142059" y="386668"/>
                      <a:pt x="92883" y="366299"/>
                      <a:pt x="56626" y="330042"/>
                    </a:cubicBezTo>
                    <a:cubicBezTo>
                      <a:pt x="20369" y="293785"/>
                      <a:pt x="0" y="244610"/>
                      <a:pt x="0" y="193334"/>
                    </a:cubicBezTo>
                    <a:lnTo>
                      <a:pt x="0" y="193334"/>
                    </a:lnTo>
                    <a:cubicBezTo>
                      <a:pt x="0" y="142059"/>
                      <a:pt x="20369" y="92883"/>
                      <a:pt x="56626" y="56626"/>
                    </a:cubicBezTo>
                    <a:cubicBezTo>
                      <a:pt x="92883" y="20369"/>
                      <a:pt x="142059" y="0"/>
                      <a:pt x="193334" y="0"/>
                    </a:cubicBezTo>
                    <a:close/>
                  </a:path>
                </a:pathLst>
              </a:custGeom>
              <a:solidFill>
                <a:srgbClr val="012B1B"/>
              </a:solidFill>
              <a:ln w="28575" cap="rnd">
                <a:solidFill>
                  <a:srgbClr val="012B1B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551750" cy="4152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013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10800000">
              <a:off x="5473759" y="182173"/>
              <a:ext cx="347568" cy="236978"/>
            </a:xfrm>
            <a:custGeom>
              <a:avLst/>
              <a:gdLst/>
              <a:ahLst/>
              <a:cxnLst/>
              <a:rect r="r" b="b" t="t" l="l"/>
              <a:pathLst>
                <a:path h="236978" w="347568">
                  <a:moveTo>
                    <a:pt x="0" y="0"/>
                  </a:moveTo>
                  <a:lnTo>
                    <a:pt x="347568" y="0"/>
                  </a:lnTo>
                  <a:lnTo>
                    <a:pt x="347568" y="236978"/>
                  </a:lnTo>
                  <a:lnTo>
                    <a:pt x="0" y="236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flipV="true">
            <a:off x="11942305" y="8658356"/>
            <a:ext cx="0" cy="1068004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arrow" len="sm" w="med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1922081" y="4301610"/>
            <a:ext cx="20224" cy="2632459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1896142" y="502411"/>
            <a:ext cx="25939" cy="1804167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6337707" y="5327078"/>
            <a:ext cx="2198166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arrow" len="sm" w="med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15443834" y="5335333"/>
            <a:ext cx="2208969" cy="0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arrow" len="sm" w="med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9967123" y="5327078"/>
            <a:ext cx="4257868" cy="8255"/>
          </a:xfrm>
          <a:prstGeom prst="line">
            <a:avLst/>
          </a:prstGeom>
          <a:ln cap="flat" w="19050">
            <a:solidFill>
              <a:srgbClr val="000000"/>
            </a:solidFill>
            <a:prstDash val="sysDash"/>
            <a:headEnd type="arrow" len="sm" w="med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7544254" y="6242875"/>
            <a:ext cx="3672585" cy="2300901"/>
            <a:chOff x="0" y="0"/>
            <a:chExt cx="4279939" cy="26814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79939" cy="2579812"/>
            </a:xfrm>
            <a:custGeom>
              <a:avLst/>
              <a:gdLst/>
              <a:ahLst/>
              <a:cxnLst/>
              <a:rect r="r" b="b" t="t" l="l"/>
              <a:pathLst>
                <a:path h="2579812" w="4279939">
                  <a:moveTo>
                    <a:pt x="0" y="0"/>
                  </a:moveTo>
                  <a:lnTo>
                    <a:pt x="4279939" y="0"/>
                  </a:lnTo>
                  <a:lnTo>
                    <a:pt x="4279939" y="2579812"/>
                  </a:lnTo>
                  <a:lnTo>
                    <a:pt x="0" y="2579812"/>
                  </a:lnTo>
                  <a:close/>
                </a:path>
              </a:pathLst>
            </a:custGeom>
            <a:solidFill>
              <a:srgbClr val="A4F0C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79939" cy="2681412"/>
            </a:xfrm>
            <a:custGeom>
              <a:avLst/>
              <a:gdLst/>
              <a:ahLst/>
              <a:cxnLst/>
              <a:rect r="r" b="b" t="t" l="l"/>
              <a:pathLst>
                <a:path h="2681412" w="4279939">
                  <a:moveTo>
                    <a:pt x="0" y="2579812"/>
                  </a:moveTo>
                  <a:lnTo>
                    <a:pt x="4279939" y="2579812"/>
                  </a:lnTo>
                  <a:lnTo>
                    <a:pt x="4152939" y="2681412"/>
                  </a:lnTo>
                  <a:cubicBezTo>
                    <a:pt x="4152939" y="2681412"/>
                    <a:pt x="3162339" y="2605212"/>
                    <a:pt x="3060739" y="2605212"/>
                  </a:cubicBezTo>
                  <a:lnTo>
                    <a:pt x="1219200" y="2605212"/>
                  </a:lnTo>
                  <a:cubicBezTo>
                    <a:pt x="1117600" y="2605212"/>
                    <a:pt x="127000" y="2681412"/>
                    <a:pt x="127000" y="2681412"/>
                  </a:cubicBezTo>
                  <a:lnTo>
                    <a:pt x="0" y="2579812"/>
                  </a:lnTo>
                  <a:lnTo>
                    <a:pt x="0" y="0"/>
                  </a:lnTo>
                  <a:lnTo>
                    <a:pt x="4279939" y="0"/>
                  </a:lnTo>
                  <a:lnTo>
                    <a:pt x="4279939" y="2579812"/>
                  </a:lnTo>
                  <a:lnTo>
                    <a:pt x="12700" y="2579812"/>
                  </a:lnTo>
                  <a:lnTo>
                    <a:pt x="12700" y="2567112"/>
                  </a:lnTo>
                  <a:lnTo>
                    <a:pt x="4267239" y="2567112"/>
                  </a:lnTo>
                  <a:lnTo>
                    <a:pt x="4267239" y="12700"/>
                  </a:lnTo>
                  <a:lnTo>
                    <a:pt x="12700" y="12700"/>
                  </a:lnTo>
                  <a:lnTo>
                    <a:pt x="12700" y="2579812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4279939" cy="2675062"/>
            </a:xfrm>
            <a:prstGeom prst="rect">
              <a:avLst/>
            </a:prstGeom>
          </p:spPr>
          <p:txBody>
            <a:bodyPr anchor="t" rtlCol="false" tIns="232486" lIns="232486" bIns="232486" rIns="232486"/>
            <a:lstStyle/>
            <a:p>
              <a:pPr algn="l">
                <a:lnSpc>
                  <a:spcPts val="4972"/>
                </a:lnSpc>
              </a:pPr>
              <a:r>
                <a:rPr lang="en-US" sz="355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প্রয়োজনে স্থায়িত্ব, সমাধানে আমরা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487221" y="1705425"/>
            <a:ext cx="3685802" cy="2050650"/>
            <a:chOff x="0" y="0"/>
            <a:chExt cx="4510695" cy="250959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10695" cy="2407992"/>
            </a:xfrm>
            <a:custGeom>
              <a:avLst/>
              <a:gdLst/>
              <a:ahLst/>
              <a:cxnLst/>
              <a:rect r="r" b="b" t="t" l="l"/>
              <a:pathLst>
                <a:path h="2407992" w="4510695">
                  <a:moveTo>
                    <a:pt x="0" y="0"/>
                  </a:moveTo>
                  <a:lnTo>
                    <a:pt x="4510695" y="0"/>
                  </a:lnTo>
                  <a:lnTo>
                    <a:pt x="4510695" y="2407992"/>
                  </a:lnTo>
                  <a:lnTo>
                    <a:pt x="0" y="2407992"/>
                  </a:lnTo>
                  <a:close/>
                </a:path>
              </a:pathLst>
            </a:custGeom>
            <a:solidFill>
              <a:srgbClr val="CBF28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10695" cy="2509592"/>
            </a:xfrm>
            <a:custGeom>
              <a:avLst/>
              <a:gdLst/>
              <a:ahLst/>
              <a:cxnLst/>
              <a:rect r="r" b="b" t="t" l="l"/>
              <a:pathLst>
                <a:path h="2509592" w="4510695">
                  <a:moveTo>
                    <a:pt x="0" y="2407992"/>
                  </a:moveTo>
                  <a:lnTo>
                    <a:pt x="4510695" y="2407992"/>
                  </a:lnTo>
                  <a:lnTo>
                    <a:pt x="4383695" y="2509592"/>
                  </a:lnTo>
                  <a:cubicBezTo>
                    <a:pt x="4383695" y="2509592"/>
                    <a:pt x="3393095" y="2433392"/>
                    <a:pt x="3291495" y="2433392"/>
                  </a:cubicBezTo>
                  <a:lnTo>
                    <a:pt x="1219200" y="2433392"/>
                  </a:lnTo>
                  <a:cubicBezTo>
                    <a:pt x="1117600" y="2433392"/>
                    <a:pt x="127000" y="2509592"/>
                    <a:pt x="127000" y="2509592"/>
                  </a:cubicBezTo>
                  <a:lnTo>
                    <a:pt x="0" y="2407992"/>
                  </a:lnTo>
                  <a:lnTo>
                    <a:pt x="0" y="0"/>
                  </a:lnTo>
                  <a:lnTo>
                    <a:pt x="4510695" y="0"/>
                  </a:lnTo>
                  <a:lnTo>
                    <a:pt x="4510695" y="2407992"/>
                  </a:lnTo>
                  <a:lnTo>
                    <a:pt x="12700" y="2407992"/>
                  </a:lnTo>
                  <a:lnTo>
                    <a:pt x="12700" y="2395292"/>
                  </a:lnTo>
                  <a:lnTo>
                    <a:pt x="4497995" y="2395292"/>
                  </a:lnTo>
                  <a:lnTo>
                    <a:pt x="4497995" y="12700"/>
                  </a:lnTo>
                  <a:lnTo>
                    <a:pt x="12700" y="12700"/>
                  </a:lnTo>
                  <a:lnTo>
                    <a:pt x="12700" y="2407992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4510695" cy="2512767"/>
            </a:xfrm>
            <a:prstGeom prst="rect">
              <a:avLst/>
            </a:prstGeom>
          </p:spPr>
          <p:txBody>
            <a:bodyPr anchor="t" rtlCol="false" tIns="221386" lIns="221386" bIns="221386" rIns="221386"/>
            <a:lstStyle/>
            <a:p>
              <a:pPr algn="l">
                <a:lnSpc>
                  <a:spcPts val="4797"/>
                </a:lnSpc>
              </a:pPr>
              <a:r>
                <a:rPr lang="en-US" sz="342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Trust In Every Foundation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280871" y="6180096"/>
            <a:ext cx="3341012" cy="2754521"/>
            <a:chOff x="0" y="0"/>
            <a:chExt cx="4821067" cy="397476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21067" cy="3873162"/>
            </a:xfrm>
            <a:custGeom>
              <a:avLst/>
              <a:gdLst/>
              <a:ahLst/>
              <a:cxnLst/>
              <a:rect r="r" b="b" t="t" l="l"/>
              <a:pathLst>
                <a:path h="3873162" w="4821067">
                  <a:moveTo>
                    <a:pt x="0" y="0"/>
                  </a:moveTo>
                  <a:lnTo>
                    <a:pt x="4821067" y="0"/>
                  </a:lnTo>
                  <a:lnTo>
                    <a:pt x="4821067" y="3873162"/>
                  </a:lnTo>
                  <a:lnTo>
                    <a:pt x="0" y="3873162"/>
                  </a:lnTo>
                  <a:close/>
                </a:path>
              </a:pathLst>
            </a:custGeom>
            <a:solidFill>
              <a:srgbClr val="DFF2B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821067" cy="3974762"/>
            </a:xfrm>
            <a:custGeom>
              <a:avLst/>
              <a:gdLst/>
              <a:ahLst/>
              <a:cxnLst/>
              <a:rect r="r" b="b" t="t" l="l"/>
              <a:pathLst>
                <a:path h="3974762" w="4821067">
                  <a:moveTo>
                    <a:pt x="0" y="3873162"/>
                  </a:moveTo>
                  <a:lnTo>
                    <a:pt x="4821067" y="3873162"/>
                  </a:lnTo>
                  <a:lnTo>
                    <a:pt x="4694067" y="3974762"/>
                  </a:lnTo>
                  <a:cubicBezTo>
                    <a:pt x="4694067" y="3974762"/>
                    <a:pt x="3703467" y="3898562"/>
                    <a:pt x="3601867" y="3898562"/>
                  </a:cubicBezTo>
                  <a:lnTo>
                    <a:pt x="1219200" y="3898562"/>
                  </a:lnTo>
                  <a:cubicBezTo>
                    <a:pt x="1117600" y="3898562"/>
                    <a:pt x="127000" y="3974762"/>
                    <a:pt x="127000" y="3974762"/>
                  </a:cubicBezTo>
                  <a:lnTo>
                    <a:pt x="0" y="3873162"/>
                  </a:lnTo>
                  <a:lnTo>
                    <a:pt x="0" y="0"/>
                  </a:lnTo>
                  <a:lnTo>
                    <a:pt x="4821067" y="0"/>
                  </a:lnTo>
                  <a:lnTo>
                    <a:pt x="4821067" y="3873162"/>
                  </a:lnTo>
                  <a:lnTo>
                    <a:pt x="12700" y="3873162"/>
                  </a:lnTo>
                  <a:lnTo>
                    <a:pt x="12700" y="3860462"/>
                  </a:lnTo>
                  <a:lnTo>
                    <a:pt x="4808367" y="3860462"/>
                  </a:lnTo>
                  <a:lnTo>
                    <a:pt x="4808367" y="12700"/>
                  </a:lnTo>
                  <a:lnTo>
                    <a:pt x="12700" y="12700"/>
                  </a:lnTo>
                  <a:lnTo>
                    <a:pt x="12700" y="3873162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821067" cy="3911262"/>
            </a:xfrm>
            <a:prstGeom prst="rect">
              <a:avLst/>
            </a:prstGeom>
          </p:spPr>
          <p:txBody>
            <a:bodyPr anchor="t" rtlCol="false" tIns="187758" lIns="187758" bIns="187758" rIns="187758"/>
            <a:lstStyle/>
            <a:p>
              <a:pPr algn="l">
                <a:lnSpc>
                  <a:spcPts val="2284"/>
                </a:lnSpc>
              </a:pPr>
              <a:r>
                <a:rPr lang="en-US" sz="163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        </a:t>
              </a:r>
            </a:p>
            <a:p>
              <a:pPr algn="l">
                <a:lnSpc>
                  <a:spcPts val="2284"/>
                </a:lnSpc>
              </a:pPr>
            </a:p>
            <a:p>
              <a:pPr algn="l">
                <a:lnSpc>
                  <a:spcPts val="2284"/>
                </a:lnSpc>
              </a:pPr>
            </a:p>
            <a:p>
              <a:pPr algn="l">
                <a:lnSpc>
                  <a:spcPts val="2284"/>
                </a:lnSpc>
              </a:pPr>
              <a:r>
                <a:rPr lang="en-US" sz="1631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Chaya provides         strong, sustainable shelter that built from waste, designed for resilience, and made to uplift communities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-1053751">
            <a:off x="6930407" y="7747643"/>
            <a:ext cx="1408029" cy="950292"/>
          </a:xfrm>
          <a:custGeom>
            <a:avLst/>
            <a:gdLst/>
            <a:ahLst/>
            <a:cxnLst/>
            <a:rect r="r" b="b" t="t" l="l"/>
            <a:pathLst>
              <a:path h="950292" w="1408029">
                <a:moveTo>
                  <a:pt x="0" y="0"/>
                </a:moveTo>
                <a:lnTo>
                  <a:pt x="1408029" y="0"/>
                </a:lnTo>
                <a:lnTo>
                  <a:pt x="1408029" y="950292"/>
                </a:lnTo>
                <a:lnTo>
                  <a:pt x="0" y="950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071161" y="354431"/>
            <a:ext cx="4145678" cy="3215880"/>
            <a:chOff x="0" y="0"/>
            <a:chExt cx="812800" cy="63050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630504"/>
            </a:xfrm>
            <a:custGeom>
              <a:avLst/>
              <a:gdLst/>
              <a:ahLst/>
              <a:cxnLst/>
              <a:rect r="r" b="b" t="t" l="l"/>
              <a:pathLst>
                <a:path h="6305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30504"/>
                  </a:lnTo>
                  <a:lnTo>
                    <a:pt x="0" y="630504"/>
                  </a:lnTo>
                  <a:close/>
                </a:path>
              </a:pathLst>
            </a:custGeom>
            <a:blipFill>
              <a:blip r:embed="rId6"/>
              <a:stretch>
                <a:fillRect l="-13572" t="-16969" r="-17985" b="-52625"/>
              </a:stretch>
            </a:blipFill>
            <a:ln w="38100" cap="sq">
              <a:solidFill>
                <a:srgbClr val="F5F5F5"/>
              </a:solidFill>
              <a:prstDash val="solid"/>
              <a:miter/>
            </a:ln>
          </p:spPr>
        </p:sp>
      </p:grpSp>
      <p:sp>
        <p:nvSpPr>
          <p:cNvPr name="Freeform 34" id="34"/>
          <p:cNvSpPr/>
          <p:nvPr/>
        </p:nvSpPr>
        <p:spPr>
          <a:xfrm flipH="false" flipV="false" rot="-1068874">
            <a:off x="6893633" y="2963203"/>
            <a:ext cx="1107843" cy="1187746"/>
          </a:xfrm>
          <a:custGeom>
            <a:avLst/>
            <a:gdLst/>
            <a:ahLst/>
            <a:cxnLst/>
            <a:rect r="r" b="b" t="t" l="l"/>
            <a:pathLst>
              <a:path h="1187746" w="1107843">
                <a:moveTo>
                  <a:pt x="0" y="0"/>
                </a:moveTo>
                <a:lnTo>
                  <a:pt x="1107843" y="0"/>
                </a:lnTo>
                <a:lnTo>
                  <a:pt x="1107843" y="1187745"/>
                </a:lnTo>
                <a:lnTo>
                  <a:pt x="0" y="11877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658696">
            <a:off x="12383788" y="3347669"/>
            <a:ext cx="1548572" cy="1368375"/>
          </a:xfrm>
          <a:custGeom>
            <a:avLst/>
            <a:gdLst/>
            <a:ahLst/>
            <a:cxnLst/>
            <a:rect r="r" b="b" t="t" l="l"/>
            <a:pathLst>
              <a:path h="1368375" w="1548572">
                <a:moveTo>
                  <a:pt x="0" y="0"/>
                </a:moveTo>
                <a:lnTo>
                  <a:pt x="1548572" y="0"/>
                </a:lnTo>
                <a:lnTo>
                  <a:pt x="1548572" y="1368375"/>
                </a:lnTo>
                <a:lnTo>
                  <a:pt x="0" y="1368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3963762" y="6361676"/>
            <a:ext cx="1986894" cy="769470"/>
          </a:xfrm>
          <a:custGeom>
            <a:avLst/>
            <a:gdLst/>
            <a:ahLst/>
            <a:cxnLst/>
            <a:rect r="r" b="b" t="t" l="l"/>
            <a:pathLst>
              <a:path h="769470" w="1986894">
                <a:moveTo>
                  <a:pt x="0" y="0"/>
                </a:moveTo>
                <a:lnTo>
                  <a:pt x="1986895" y="0"/>
                </a:lnTo>
                <a:lnTo>
                  <a:pt x="1986895" y="769470"/>
                </a:lnTo>
                <a:lnTo>
                  <a:pt x="0" y="7694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38858" y="2476721"/>
            <a:ext cx="4545524" cy="1662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4"/>
              </a:lnSpc>
            </a:pPr>
            <a:r>
              <a:rPr lang="en-US" sz="6204" spc="-74" b="true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Brand Positioning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224991" y="5097221"/>
            <a:ext cx="1218843" cy="40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Strength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535873" y="5097221"/>
            <a:ext cx="1431250" cy="39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Affordable</a:t>
            </a:r>
          </a:p>
        </p:txBody>
      </p:sp>
      <p:sp>
        <p:nvSpPr>
          <p:cNvPr name="TextBox 40" id="40"/>
          <p:cNvSpPr txBox="true"/>
          <p:nvPr/>
        </p:nvSpPr>
        <p:spPr>
          <a:xfrm rot="-5400000">
            <a:off x="11056350" y="7633984"/>
            <a:ext cx="1724287" cy="32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1"/>
              </a:lnSpc>
              <a:spcBef>
                <a:spcPct val="0"/>
              </a:spcBef>
            </a:pPr>
            <a:r>
              <a:rPr lang="en-US" sz="18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the people</a:t>
            </a:r>
          </a:p>
        </p:txBody>
      </p:sp>
      <p:sp>
        <p:nvSpPr>
          <p:cNvPr name="TextBox 41" id="41"/>
          <p:cNvSpPr txBox="true"/>
          <p:nvPr/>
        </p:nvSpPr>
        <p:spPr>
          <a:xfrm rot="-5400000">
            <a:off x="11000164" y="2972698"/>
            <a:ext cx="1725279" cy="39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1"/>
              </a:lnSpc>
              <a:spcBef>
                <a:spcPct val="0"/>
              </a:spcBef>
            </a:pPr>
            <a:r>
              <a:rPr lang="en-US" sz="2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Sustainable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80080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952" t="-64999" r="-37641" b="-125512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7053151" y="8987790"/>
            <a:ext cx="688578" cy="68857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816" y="234036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2" y="0"/>
                </a:lnTo>
                <a:lnTo>
                  <a:pt x="1361242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2232" y="1633096"/>
            <a:ext cx="7200927" cy="7200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D5216">
                    <a:alpha val="100000"/>
                  </a:srgbClr>
                </a:gs>
                <a:gs pos="50000">
                  <a:srgbClr val="96A84A">
                    <a:alpha val="100000"/>
                  </a:srgbClr>
                </a:gs>
                <a:gs pos="100000">
                  <a:srgbClr val="C1D47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22002" y="3895384"/>
            <a:ext cx="4968415" cy="49684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8F3A">
                    <a:alpha val="100000"/>
                  </a:srgbClr>
                </a:gs>
                <a:gs pos="100000">
                  <a:srgbClr val="D8FF3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769646" y="5747923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8F875">
                    <a:alpha val="100000"/>
                  </a:srgbClr>
                </a:gs>
                <a:gs pos="100000">
                  <a:srgbClr val="94AF2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23446" y="2635225"/>
            <a:ext cx="4067077" cy="578931"/>
            <a:chOff x="0" y="0"/>
            <a:chExt cx="4367828" cy="6217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67828" cy="621741"/>
            </a:xfrm>
            <a:custGeom>
              <a:avLst/>
              <a:gdLst/>
              <a:ahLst/>
              <a:cxnLst/>
              <a:rect r="r" b="b" t="t" l="l"/>
              <a:pathLst>
                <a:path h="621741" w="4367828">
                  <a:moveTo>
                    <a:pt x="4367828" y="310871"/>
                  </a:moveTo>
                  <a:lnTo>
                    <a:pt x="3961428" y="0"/>
                  </a:lnTo>
                  <a:lnTo>
                    <a:pt x="3961428" y="203200"/>
                  </a:lnTo>
                  <a:lnTo>
                    <a:pt x="0" y="203200"/>
                  </a:lnTo>
                  <a:lnTo>
                    <a:pt x="0" y="418541"/>
                  </a:lnTo>
                  <a:lnTo>
                    <a:pt x="3961428" y="418541"/>
                  </a:lnTo>
                  <a:lnTo>
                    <a:pt x="3961428" y="621741"/>
                  </a:lnTo>
                  <a:lnTo>
                    <a:pt x="4367828" y="310871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27000"/>
              <a:ext cx="4266228" cy="291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23446" y="4716708"/>
            <a:ext cx="4067077" cy="578931"/>
            <a:chOff x="0" y="0"/>
            <a:chExt cx="4367828" cy="62174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67828" cy="621741"/>
            </a:xfrm>
            <a:custGeom>
              <a:avLst/>
              <a:gdLst/>
              <a:ahLst/>
              <a:cxnLst/>
              <a:rect r="r" b="b" t="t" l="l"/>
              <a:pathLst>
                <a:path h="621741" w="4367828">
                  <a:moveTo>
                    <a:pt x="4367828" y="310871"/>
                  </a:moveTo>
                  <a:lnTo>
                    <a:pt x="3961428" y="0"/>
                  </a:lnTo>
                  <a:lnTo>
                    <a:pt x="3961428" y="203200"/>
                  </a:lnTo>
                  <a:lnTo>
                    <a:pt x="0" y="203200"/>
                  </a:lnTo>
                  <a:lnTo>
                    <a:pt x="0" y="418541"/>
                  </a:lnTo>
                  <a:lnTo>
                    <a:pt x="3961428" y="418541"/>
                  </a:lnTo>
                  <a:lnTo>
                    <a:pt x="3961428" y="621741"/>
                  </a:lnTo>
                  <a:lnTo>
                    <a:pt x="4367828" y="310871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27000"/>
              <a:ext cx="4266228" cy="291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223446" y="7001508"/>
            <a:ext cx="4067077" cy="578931"/>
            <a:chOff x="0" y="0"/>
            <a:chExt cx="4367828" cy="6217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67828" cy="621741"/>
            </a:xfrm>
            <a:custGeom>
              <a:avLst/>
              <a:gdLst/>
              <a:ahLst/>
              <a:cxnLst/>
              <a:rect r="r" b="b" t="t" l="l"/>
              <a:pathLst>
                <a:path h="621741" w="4367828">
                  <a:moveTo>
                    <a:pt x="4367828" y="310871"/>
                  </a:moveTo>
                  <a:lnTo>
                    <a:pt x="3961428" y="0"/>
                  </a:lnTo>
                  <a:lnTo>
                    <a:pt x="3961428" y="203200"/>
                  </a:lnTo>
                  <a:lnTo>
                    <a:pt x="0" y="203200"/>
                  </a:lnTo>
                  <a:lnTo>
                    <a:pt x="0" y="418541"/>
                  </a:lnTo>
                  <a:lnTo>
                    <a:pt x="3961428" y="418541"/>
                  </a:lnTo>
                  <a:lnTo>
                    <a:pt x="3961428" y="621741"/>
                  </a:lnTo>
                  <a:lnTo>
                    <a:pt x="4367828" y="310871"/>
                  </a:lnTo>
                  <a:close/>
                </a:path>
              </a:pathLst>
            </a:custGeom>
            <a:solidFill>
              <a:srgbClr val="155C4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27000"/>
              <a:ext cx="4266228" cy="291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2125072" y="9463873"/>
            <a:ext cx="14610949" cy="4534481"/>
            <a:chOff x="0" y="0"/>
            <a:chExt cx="1191574" cy="3698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493" y="0"/>
              <a:ext cx="1178588" cy="369803"/>
            </a:xfrm>
            <a:custGeom>
              <a:avLst/>
              <a:gdLst/>
              <a:ahLst/>
              <a:cxnLst/>
              <a:rect r="r" b="b" t="t" l="l"/>
              <a:pathLst>
                <a:path h="369803" w="1178588">
                  <a:moveTo>
                    <a:pt x="965985" y="0"/>
                  </a:moveTo>
                  <a:lnTo>
                    <a:pt x="9403" y="0"/>
                  </a:lnTo>
                  <a:cubicBezTo>
                    <a:pt x="6079" y="0"/>
                    <a:pt x="3002" y="1755"/>
                    <a:pt x="1310" y="4616"/>
                  </a:cubicBezTo>
                  <a:cubicBezTo>
                    <a:pt x="-382" y="7477"/>
                    <a:pt x="-439" y="11018"/>
                    <a:pt x="1162" y="13931"/>
                  </a:cubicBezTo>
                  <a:lnTo>
                    <a:pt x="189052" y="355871"/>
                  </a:lnTo>
                  <a:cubicBezTo>
                    <a:pt x="193773" y="364464"/>
                    <a:pt x="202799" y="369803"/>
                    <a:pt x="212603" y="369803"/>
                  </a:cubicBezTo>
                  <a:lnTo>
                    <a:pt x="1169185" y="369803"/>
                  </a:lnTo>
                  <a:cubicBezTo>
                    <a:pt x="1172509" y="369803"/>
                    <a:pt x="1175586" y="368048"/>
                    <a:pt x="1177278" y="365187"/>
                  </a:cubicBezTo>
                  <a:cubicBezTo>
                    <a:pt x="1178971" y="362326"/>
                    <a:pt x="1179027" y="358785"/>
                    <a:pt x="1177426" y="355871"/>
                  </a:cubicBezTo>
                  <a:lnTo>
                    <a:pt x="989536" y="13931"/>
                  </a:lnTo>
                  <a:cubicBezTo>
                    <a:pt x="984815" y="5339"/>
                    <a:pt x="975789" y="0"/>
                    <a:pt x="965985" y="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76200"/>
              <a:ext cx="988374" cy="446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270247" y="234036"/>
            <a:ext cx="4035505" cy="818745"/>
            <a:chOff x="0" y="0"/>
            <a:chExt cx="5380674" cy="10916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99374" y="0"/>
              <a:ext cx="2781300" cy="1091660"/>
            </a:xfrm>
            <a:custGeom>
              <a:avLst/>
              <a:gdLst/>
              <a:ahLst/>
              <a:cxnLst/>
              <a:rect r="r" b="b" t="t" l="l"/>
              <a:pathLst>
                <a:path h="1091660" w="278130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87304" cy="1091660"/>
            </a:xfrm>
            <a:custGeom>
              <a:avLst/>
              <a:gdLst/>
              <a:ahLst/>
              <a:cxnLst/>
              <a:rect r="r" b="b" t="t" l="l"/>
              <a:pathLst>
                <a:path h="1091660" w="2487304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11819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496550" y="2153166"/>
            <a:ext cx="5887685" cy="1543050"/>
            <a:chOff x="0" y="0"/>
            <a:chExt cx="1550666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50666" cy="406400"/>
            </a:xfrm>
            <a:custGeom>
              <a:avLst/>
              <a:gdLst/>
              <a:ahLst/>
              <a:cxnLst/>
              <a:rect r="r" b="b" t="t" l="l"/>
              <a:pathLst>
                <a:path h="406400" w="1550666">
                  <a:moveTo>
                    <a:pt x="1347466" y="0"/>
                  </a:moveTo>
                  <a:cubicBezTo>
                    <a:pt x="1459690" y="0"/>
                    <a:pt x="1550666" y="90976"/>
                    <a:pt x="1550666" y="203200"/>
                  </a:cubicBezTo>
                  <a:cubicBezTo>
                    <a:pt x="1550666" y="315424"/>
                    <a:pt x="1459690" y="406400"/>
                    <a:pt x="13474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5B3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1550666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Developing countries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496550" y="4336307"/>
            <a:ext cx="5887685" cy="1543050"/>
            <a:chOff x="0" y="0"/>
            <a:chExt cx="1550666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50666" cy="406400"/>
            </a:xfrm>
            <a:custGeom>
              <a:avLst/>
              <a:gdLst/>
              <a:ahLst/>
              <a:cxnLst/>
              <a:rect r="r" b="b" t="t" l="l"/>
              <a:pathLst>
                <a:path h="406400" w="1550666">
                  <a:moveTo>
                    <a:pt x="1347466" y="0"/>
                  </a:moveTo>
                  <a:cubicBezTo>
                    <a:pt x="1459690" y="0"/>
                    <a:pt x="1550666" y="90976"/>
                    <a:pt x="1550666" y="203200"/>
                  </a:cubicBezTo>
                  <a:cubicBezTo>
                    <a:pt x="1550666" y="315424"/>
                    <a:pt x="1459690" y="406400"/>
                    <a:pt x="13474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5B3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1550666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Whole Bd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496550" y="6519448"/>
            <a:ext cx="5887685" cy="1543050"/>
            <a:chOff x="0" y="0"/>
            <a:chExt cx="1550666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50666" cy="406400"/>
            </a:xfrm>
            <a:custGeom>
              <a:avLst/>
              <a:gdLst/>
              <a:ahLst/>
              <a:cxnLst/>
              <a:rect r="r" b="b" t="t" l="l"/>
              <a:pathLst>
                <a:path h="406400" w="1550666">
                  <a:moveTo>
                    <a:pt x="1347466" y="0"/>
                  </a:moveTo>
                  <a:cubicBezTo>
                    <a:pt x="1459690" y="0"/>
                    <a:pt x="1550666" y="90976"/>
                    <a:pt x="1550666" y="203200"/>
                  </a:cubicBezTo>
                  <a:cubicBezTo>
                    <a:pt x="1550666" y="315424"/>
                    <a:pt x="1459690" y="406400"/>
                    <a:pt x="13474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5B3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76200"/>
              <a:ext cx="1550666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Sylhet,Narayangang,Rural upazila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485877" y="7793353"/>
            <a:ext cx="4977701" cy="681227"/>
            <a:chOff x="0" y="0"/>
            <a:chExt cx="3128891" cy="42820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128891" cy="428207"/>
            </a:xfrm>
            <a:custGeom>
              <a:avLst/>
              <a:gdLst/>
              <a:ahLst/>
              <a:cxnLst/>
              <a:rect r="r" b="b" t="t" l="l"/>
              <a:pathLst>
                <a:path h="428207" w="3128891">
                  <a:moveTo>
                    <a:pt x="2925691" y="0"/>
                  </a:moveTo>
                  <a:cubicBezTo>
                    <a:pt x="3037915" y="0"/>
                    <a:pt x="3128891" y="95857"/>
                    <a:pt x="3128891" y="214103"/>
                  </a:cubicBezTo>
                  <a:cubicBezTo>
                    <a:pt x="3128891" y="332350"/>
                    <a:pt x="3037915" y="428207"/>
                    <a:pt x="2925691" y="428207"/>
                  </a:cubicBezTo>
                  <a:lnTo>
                    <a:pt x="203200" y="428207"/>
                  </a:lnTo>
                  <a:cubicBezTo>
                    <a:pt x="90976" y="428207"/>
                    <a:pt x="0" y="332350"/>
                    <a:pt x="0" y="214103"/>
                  </a:cubicBezTo>
                  <a:cubicBezTo>
                    <a:pt x="0" y="9585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ED95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76200"/>
              <a:ext cx="3128891" cy="504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Market value: 125.5MBDT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485877" y="5538743"/>
            <a:ext cx="4977701" cy="681227"/>
            <a:chOff x="0" y="0"/>
            <a:chExt cx="3128891" cy="42820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128891" cy="428207"/>
            </a:xfrm>
            <a:custGeom>
              <a:avLst/>
              <a:gdLst/>
              <a:ahLst/>
              <a:cxnLst/>
              <a:rect r="r" b="b" t="t" l="l"/>
              <a:pathLst>
                <a:path h="428207" w="3128891">
                  <a:moveTo>
                    <a:pt x="2925691" y="0"/>
                  </a:moveTo>
                  <a:cubicBezTo>
                    <a:pt x="3037915" y="0"/>
                    <a:pt x="3128891" y="95857"/>
                    <a:pt x="3128891" y="214103"/>
                  </a:cubicBezTo>
                  <a:cubicBezTo>
                    <a:pt x="3128891" y="332350"/>
                    <a:pt x="3037915" y="428207"/>
                    <a:pt x="2925691" y="428207"/>
                  </a:cubicBezTo>
                  <a:lnTo>
                    <a:pt x="203200" y="428207"/>
                  </a:lnTo>
                  <a:cubicBezTo>
                    <a:pt x="90976" y="428207"/>
                    <a:pt x="0" y="332350"/>
                    <a:pt x="0" y="214103"/>
                  </a:cubicBezTo>
                  <a:cubicBezTo>
                    <a:pt x="0" y="9585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ED95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76200"/>
              <a:ext cx="3128891" cy="504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Market value: 2.77B BDT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496550" y="2155082"/>
            <a:ext cx="5887685" cy="1543050"/>
            <a:chOff x="0" y="0"/>
            <a:chExt cx="1550666" cy="4064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550666" cy="406400"/>
            </a:xfrm>
            <a:custGeom>
              <a:avLst/>
              <a:gdLst/>
              <a:ahLst/>
              <a:cxnLst/>
              <a:rect r="r" b="b" t="t" l="l"/>
              <a:pathLst>
                <a:path h="406400" w="1550666">
                  <a:moveTo>
                    <a:pt x="1347466" y="0"/>
                  </a:moveTo>
                  <a:cubicBezTo>
                    <a:pt x="1459690" y="0"/>
                    <a:pt x="1550666" y="90976"/>
                    <a:pt x="1550666" y="203200"/>
                  </a:cubicBezTo>
                  <a:cubicBezTo>
                    <a:pt x="1550666" y="315424"/>
                    <a:pt x="1459690" y="406400"/>
                    <a:pt x="134746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5B3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1550666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Developing countries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485877" y="3359805"/>
            <a:ext cx="4977701" cy="681227"/>
            <a:chOff x="0" y="0"/>
            <a:chExt cx="3128891" cy="42820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128891" cy="428207"/>
            </a:xfrm>
            <a:custGeom>
              <a:avLst/>
              <a:gdLst/>
              <a:ahLst/>
              <a:cxnLst/>
              <a:rect r="r" b="b" t="t" l="l"/>
              <a:pathLst>
                <a:path h="428207" w="3128891">
                  <a:moveTo>
                    <a:pt x="2925691" y="0"/>
                  </a:moveTo>
                  <a:cubicBezTo>
                    <a:pt x="3037915" y="0"/>
                    <a:pt x="3128891" y="95857"/>
                    <a:pt x="3128891" y="214103"/>
                  </a:cubicBezTo>
                  <a:cubicBezTo>
                    <a:pt x="3128891" y="332350"/>
                    <a:pt x="3037915" y="428207"/>
                    <a:pt x="2925691" y="428207"/>
                  </a:cubicBezTo>
                  <a:lnTo>
                    <a:pt x="203200" y="428207"/>
                  </a:lnTo>
                  <a:cubicBezTo>
                    <a:pt x="90976" y="428207"/>
                    <a:pt x="0" y="332350"/>
                    <a:pt x="0" y="214103"/>
                  </a:cubicBezTo>
                  <a:cubicBezTo>
                    <a:pt x="0" y="9585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ED95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76200"/>
              <a:ext cx="3128891" cy="504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Market value: 557.5B BDT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8515301" y="-9984443"/>
            <a:ext cx="13182815" cy="11261137"/>
            <a:chOff x="0" y="0"/>
            <a:chExt cx="781653" cy="66771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940" y="0"/>
              <a:ext cx="771773" cy="667711"/>
            </a:xfrm>
            <a:custGeom>
              <a:avLst/>
              <a:gdLst/>
              <a:ahLst/>
              <a:cxnLst/>
              <a:rect r="r" b="b" t="t" l="l"/>
              <a:pathLst>
                <a:path h="667711" w="771773">
                  <a:moveTo>
                    <a:pt x="767553" y="348905"/>
                  </a:moveTo>
                  <a:lnTo>
                    <a:pt x="582673" y="652661"/>
                  </a:lnTo>
                  <a:cubicBezTo>
                    <a:pt x="576985" y="662007"/>
                    <a:pt x="566836" y="667711"/>
                    <a:pt x="555895" y="667711"/>
                  </a:cubicBezTo>
                  <a:lnTo>
                    <a:pt x="215878" y="667711"/>
                  </a:lnTo>
                  <a:cubicBezTo>
                    <a:pt x="204937" y="667711"/>
                    <a:pt x="194788" y="662007"/>
                    <a:pt x="189100" y="652661"/>
                  </a:cubicBezTo>
                  <a:lnTo>
                    <a:pt x="4220" y="348905"/>
                  </a:lnTo>
                  <a:cubicBezTo>
                    <a:pt x="-1407" y="339661"/>
                    <a:pt x="-1407" y="328050"/>
                    <a:pt x="4220" y="318806"/>
                  </a:cubicBezTo>
                  <a:lnTo>
                    <a:pt x="189100" y="15050"/>
                  </a:lnTo>
                  <a:cubicBezTo>
                    <a:pt x="194788" y="5704"/>
                    <a:pt x="204937" y="0"/>
                    <a:pt x="215878" y="0"/>
                  </a:cubicBezTo>
                  <a:lnTo>
                    <a:pt x="555895" y="0"/>
                  </a:lnTo>
                  <a:cubicBezTo>
                    <a:pt x="566836" y="0"/>
                    <a:pt x="576985" y="5704"/>
                    <a:pt x="582673" y="15050"/>
                  </a:cubicBezTo>
                  <a:lnTo>
                    <a:pt x="767553" y="318806"/>
                  </a:lnTo>
                  <a:cubicBezTo>
                    <a:pt x="773180" y="328050"/>
                    <a:pt x="773180" y="339661"/>
                    <a:pt x="767553" y="348905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14300" y="-76200"/>
              <a:ext cx="553053" cy="743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4551752" y="4276704"/>
            <a:ext cx="147292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15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579791" y="2088764"/>
            <a:ext cx="14168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15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TAM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524665" y="6667961"/>
            <a:ext cx="15270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152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SOM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030186" y="12370"/>
            <a:ext cx="5889082" cy="100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5"/>
              </a:lnSpc>
              <a:spcBef>
                <a:spcPct val="0"/>
              </a:spcBef>
            </a:pPr>
            <a:r>
              <a:rPr lang="en-US" sz="5543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MARKET SIZE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7053151" y="8987790"/>
            <a:ext cx="688578" cy="688578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00000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6467513" y="2442792"/>
            <a:ext cx="3724699" cy="6544998"/>
          </a:xfrm>
          <a:custGeom>
            <a:avLst/>
            <a:gdLst/>
            <a:ahLst/>
            <a:cxnLst/>
            <a:rect r="r" b="b" t="t" l="l"/>
            <a:pathLst>
              <a:path h="6544998" w="3724699">
                <a:moveTo>
                  <a:pt x="0" y="6544998"/>
                </a:moveTo>
                <a:lnTo>
                  <a:pt x="3724699" y="6544998"/>
                </a:lnTo>
                <a:lnTo>
                  <a:pt x="3724699" y="0"/>
                </a:lnTo>
                <a:lnTo>
                  <a:pt x="0" y="0"/>
                </a:lnTo>
                <a:lnTo>
                  <a:pt x="0" y="654499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409136" y="2453383"/>
            <a:ext cx="3730120" cy="6554523"/>
          </a:xfrm>
          <a:custGeom>
            <a:avLst/>
            <a:gdLst/>
            <a:ahLst/>
            <a:cxnLst/>
            <a:rect r="r" b="b" t="t" l="l"/>
            <a:pathLst>
              <a:path h="6554523" w="3730120">
                <a:moveTo>
                  <a:pt x="0" y="6554523"/>
                </a:moveTo>
                <a:lnTo>
                  <a:pt x="3730119" y="6554523"/>
                </a:lnTo>
                <a:lnTo>
                  <a:pt x="3730119" y="0"/>
                </a:lnTo>
                <a:lnTo>
                  <a:pt x="0" y="0"/>
                </a:lnTo>
                <a:lnTo>
                  <a:pt x="0" y="65545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0406796" y="2433267"/>
            <a:ext cx="3724699" cy="6544998"/>
          </a:xfrm>
          <a:custGeom>
            <a:avLst/>
            <a:gdLst/>
            <a:ahLst/>
            <a:cxnLst/>
            <a:rect r="r" b="b" t="t" l="l"/>
            <a:pathLst>
              <a:path h="6544998" w="3724699">
                <a:moveTo>
                  <a:pt x="0" y="6544998"/>
                </a:moveTo>
                <a:lnTo>
                  <a:pt x="3724699" y="6544998"/>
                </a:lnTo>
                <a:lnTo>
                  <a:pt x="3724699" y="0"/>
                </a:lnTo>
                <a:lnTo>
                  <a:pt x="0" y="0"/>
                </a:lnTo>
                <a:lnTo>
                  <a:pt x="0" y="654499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0010" y="7304421"/>
            <a:ext cx="848372" cy="846251"/>
          </a:xfrm>
          <a:custGeom>
            <a:avLst/>
            <a:gdLst/>
            <a:ahLst/>
            <a:cxnLst/>
            <a:rect r="r" b="b" t="t" l="l"/>
            <a:pathLst>
              <a:path h="846251" w="848372">
                <a:moveTo>
                  <a:pt x="0" y="0"/>
                </a:moveTo>
                <a:lnTo>
                  <a:pt x="848372" y="0"/>
                </a:lnTo>
                <a:lnTo>
                  <a:pt x="848372" y="846251"/>
                </a:lnTo>
                <a:lnTo>
                  <a:pt x="0" y="8462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012583" y="2697984"/>
            <a:ext cx="2523225" cy="776265"/>
            <a:chOff x="0" y="0"/>
            <a:chExt cx="664553" cy="2044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4553" cy="204448"/>
            </a:xfrm>
            <a:custGeom>
              <a:avLst/>
              <a:gdLst/>
              <a:ahLst/>
              <a:cxnLst/>
              <a:rect r="r" b="b" t="t" l="l"/>
              <a:pathLst>
                <a:path h="204448" w="664553">
                  <a:moveTo>
                    <a:pt x="461353" y="0"/>
                  </a:moveTo>
                  <a:cubicBezTo>
                    <a:pt x="573577" y="0"/>
                    <a:pt x="664553" y="45767"/>
                    <a:pt x="664553" y="102224"/>
                  </a:cubicBezTo>
                  <a:cubicBezTo>
                    <a:pt x="664553" y="158681"/>
                    <a:pt x="573577" y="204448"/>
                    <a:pt x="461353" y="204448"/>
                  </a:cubicBezTo>
                  <a:lnTo>
                    <a:pt x="203200" y="204448"/>
                  </a:lnTo>
                  <a:cubicBezTo>
                    <a:pt x="90976" y="204448"/>
                    <a:pt x="0" y="158681"/>
                    <a:pt x="0" y="102224"/>
                  </a:cubicBezTo>
                  <a:cubicBezTo>
                    <a:pt x="0" y="457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5B3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664553" cy="29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Behavioural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00898" y="2697984"/>
            <a:ext cx="3121298" cy="729017"/>
            <a:chOff x="0" y="0"/>
            <a:chExt cx="1132866" cy="2645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2866" cy="264595"/>
            </a:xfrm>
            <a:custGeom>
              <a:avLst/>
              <a:gdLst/>
              <a:ahLst/>
              <a:cxnLst/>
              <a:rect r="r" b="b" t="t" l="l"/>
              <a:pathLst>
                <a:path h="264595" w="1132866">
                  <a:moveTo>
                    <a:pt x="929666" y="0"/>
                  </a:moveTo>
                  <a:cubicBezTo>
                    <a:pt x="1041891" y="0"/>
                    <a:pt x="1132866" y="59232"/>
                    <a:pt x="1132866" y="132297"/>
                  </a:cubicBezTo>
                  <a:cubicBezTo>
                    <a:pt x="1132866" y="205363"/>
                    <a:pt x="1041891" y="264595"/>
                    <a:pt x="929666" y="264595"/>
                  </a:cubicBezTo>
                  <a:lnTo>
                    <a:pt x="203200" y="264595"/>
                  </a:lnTo>
                  <a:cubicBezTo>
                    <a:pt x="90976" y="264595"/>
                    <a:pt x="0" y="205363"/>
                    <a:pt x="0" y="132297"/>
                  </a:cubicBezTo>
                  <a:cubicBezTo>
                    <a:pt x="0" y="5923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5B3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132866" cy="359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Socio Economic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96062" y="2697984"/>
            <a:ext cx="3146167" cy="783741"/>
            <a:chOff x="0" y="0"/>
            <a:chExt cx="828234" cy="20632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8234" cy="206321"/>
            </a:xfrm>
            <a:custGeom>
              <a:avLst/>
              <a:gdLst/>
              <a:ahLst/>
              <a:cxnLst/>
              <a:rect r="r" b="b" t="t" l="l"/>
              <a:pathLst>
                <a:path h="206321" w="828234">
                  <a:moveTo>
                    <a:pt x="625034" y="0"/>
                  </a:moveTo>
                  <a:cubicBezTo>
                    <a:pt x="737258" y="0"/>
                    <a:pt x="828234" y="46187"/>
                    <a:pt x="828234" y="103161"/>
                  </a:cubicBezTo>
                  <a:cubicBezTo>
                    <a:pt x="828234" y="160135"/>
                    <a:pt x="737258" y="206321"/>
                    <a:pt x="625034" y="206321"/>
                  </a:cubicBezTo>
                  <a:lnTo>
                    <a:pt x="203200" y="206321"/>
                  </a:lnTo>
                  <a:cubicBezTo>
                    <a:pt x="90976" y="206321"/>
                    <a:pt x="0" y="160135"/>
                    <a:pt x="0" y="103161"/>
                  </a:cubicBezTo>
                  <a:cubicBezTo>
                    <a:pt x="0" y="461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5B3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828234" cy="301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0"/>
                </a:lnSpc>
              </a:pPr>
              <a:r>
                <a:rPr lang="en-US" sz="27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Psychographics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897083" y="7229720"/>
            <a:ext cx="744126" cy="891169"/>
          </a:xfrm>
          <a:custGeom>
            <a:avLst/>
            <a:gdLst/>
            <a:ahLst/>
            <a:cxnLst/>
            <a:rect r="r" b="b" t="t" l="l"/>
            <a:pathLst>
              <a:path h="891169" w="744126">
                <a:moveTo>
                  <a:pt x="0" y="0"/>
                </a:moveTo>
                <a:lnTo>
                  <a:pt x="744126" y="0"/>
                </a:lnTo>
                <a:lnTo>
                  <a:pt x="744126" y="891170"/>
                </a:lnTo>
                <a:lnTo>
                  <a:pt x="0" y="891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0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1" y="0"/>
                </a:lnTo>
                <a:lnTo>
                  <a:pt x="1361241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1952" t="-64999" r="-37641" b="-125512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139904" y="9689697"/>
            <a:ext cx="19258894" cy="3086100"/>
            <a:chOff x="0" y="0"/>
            <a:chExt cx="5072301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72301" cy="812800"/>
            </a:xfrm>
            <a:custGeom>
              <a:avLst/>
              <a:gdLst/>
              <a:ahLst/>
              <a:cxnLst/>
              <a:rect r="r" b="b" t="t" l="l"/>
              <a:pathLst>
                <a:path h="812800" w="5072301">
                  <a:moveTo>
                    <a:pt x="0" y="0"/>
                  </a:moveTo>
                  <a:lnTo>
                    <a:pt x="5072301" y="0"/>
                  </a:lnTo>
                  <a:lnTo>
                    <a:pt x="507230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5072301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7515991" y="-2025610"/>
            <a:ext cx="4180138" cy="3657620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31091" y="42992"/>
              <a:ext cx="750618" cy="668208"/>
            </a:xfrm>
            <a:custGeom>
              <a:avLst/>
              <a:gdLst/>
              <a:ahLst/>
              <a:cxnLst/>
              <a:rect r="r" b="b" t="t" l="l"/>
              <a:pathLst>
                <a:path h="668208" w="750618">
                  <a:moveTo>
                    <a:pt x="412064" y="21330"/>
                  </a:moveTo>
                  <a:lnTo>
                    <a:pt x="744954" y="603886"/>
                  </a:lnTo>
                  <a:cubicBezTo>
                    <a:pt x="752557" y="617192"/>
                    <a:pt x="752502" y="633540"/>
                    <a:pt x="744810" y="646795"/>
                  </a:cubicBezTo>
                  <a:cubicBezTo>
                    <a:pt x="737118" y="660050"/>
                    <a:pt x="722951" y="668208"/>
                    <a:pt x="707626" y="668208"/>
                  </a:cubicBezTo>
                  <a:lnTo>
                    <a:pt x="42992" y="668208"/>
                  </a:lnTo>
                  <a:cubicBezTo>
                    <a:pt x="27667" y="668208"/>
                    <a:pt x="13500" y="660050"/>
                    <a:pt x="5808" y="646795"/>
                  </a:cubicBezTo>
                  <a:cubicBezTo>
                    <a:pt x="-1884" y="633540"/>
                    <a:pt x="-1939" y="617192"/>
                    <a:pt x="5664" y="603886"/>
                  </a:cubicBezTo>
                  <a:lnTo>
                    <a:pt x="338554" y="21330"/>
                  </a:lnTo>
                  <a:cubicBezTo>
                    <a:pt x="346091" y="8140"/>
                    <a:pt x="360117" y="0"/>
                    <a:pt x="375309" y="0"/>
                  </a:cubicBezTo>
                  <a:cubicBezTo>
                    <a:pt x="390501" y="0"/>
                    <a:pt x="404527" y="8140"/>
                    <a:pt x="412064" y="21330"/>
                  </a:cubicBezTo>
                  <a:close/>
                </a:path>
              </a:pathLst>
            </a:custGeom>
            <a:solidFill>
              <a:srgbClr val="0F9330">
                <a:alpha val="8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294789" y="-2312530"/>
            <a:ext cx="10228694" cy="3630215"/>
            <a:chOff x="0" y="0"/>
            <a:chExt cx="2000187" cy="7098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040" y="0"/>
              <a:ext cx="1988108" cy="709876"/>
            </a:xfrm>
            <a:custGeom>
              <a:avLst/>
              <a:gdLst/>
              <a:ahLst/>
              <a:cxnLst/>
              <a:rect r="r" b="b" t="t" l="l"/>
              <a:pathLst>
                <a:path h="709876" w="1988108">
                  <a:moveTo>
                    <a:pt x="1982866" y="374644"/>
                  </a:moveTo>
                  <a:lnTo>
                    <a:pt x="1802229" y="690171"/>
                  </a:lnTo>
                  <a:cubicBezTo>
                    <a:pt x="1795252" y="702358"/>
                    <a:pt x="1782284" y="709876"/>
                    <a:pt x="1768241" y="709876"/>
                  </a:cubicBezTo>
                  <a:lnTo>
                    <a:pt x="219866" y="709876"/>
                  </a:lnTo>
                  <a:cubicBezTo>
                    <a:pt x="205824" y="709876"/>
                    <a:pt x="192856" y="702358"/>
                    <a:pt x="185879" y="690171"/>
                  </a:cubicBezTo>
                  <a:lnTo>
                    <a:pt x="5241" y="374644"/>
                  </a:lnTo>
                  <a:cubicBezTo>
                    <a:pt x="-1747" y="362436"/>
                    <a:pt x="-1747" y="347440"/>
                    <a:pt x="5241" y="335233"/>
                  </a:cubicBezTo>
                  <a:lnTo>
                    <a:pt x="185879" y="19706"/>
                  </a:lnTo>
                  <a:cubicBezTo>
                    <a:pt x="192856" y="7519"/>
                    <a:pt x="205824" y="0"/>
                    <a:pt x="219866" y="0"/>
                  </a:cubicBezTo>
                  <a:lnTo>
                    <a:pt x="1768241" y="0"/>
                  </a:lnTo>
                  <a:cubicBezTo>
                    <a:pt x="1782284" y="0"/>
                    <a:pt x="1795252" y="7519"/>
                    <a:pt x="1802229" y="19706"/>
                  </a:cubicBezTo>
                  <a:lnTo>
                    <a:pt x="1982866" y="335233"/>
                  </a:lnTo>
                  <a:cubicBezTo>
                    <a:pt x="1989855" y="347440"/>
                    <a:pt x="1989855" y="362436"/>
                    <a:pt x="1982866" y="374644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76200"/>
              <a:ext cx="1771587" cy="786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053151" y="8987790"/>
            <a:ext cx="688578" cy="68857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7</a:t>
              </a:r>
            </a:p>
          </p:txBody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4855" y="1384618"/>
            <a:ext cx="5153671" cy="5418905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 rot="0">
            <a:off x="680621" y="6732948"/>
            <a:ext cx="417177" cy="41717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80621" y="7861857"/>
            <a:ext cx="417177" cy="41717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80621" y="8841123"/>
            <a:ext cx="417177" cy="41717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402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7888000" y="7229720"/>
            <a:ext cx="947539" cy="840726"/>
          </a:xfrm>
          <a:custGeom>
            <a:avLst/>
            <a:gdLst/>
            <a:ahLst/>
            <a:cxnLst/>
            <a:rect r="r" b="b" t="t" l="l"/>
            <a:pathLst>
              <a:path h="840726" w="947539">
                <a:moveTo>
                  <a:pt x="0" y="0"/>
                </a:moveTo>
                <a:lnTo>
                  <a:pt x="947539" y="0"/>
                </a:lnTo>
                <a:lnTo>
                  <a:pt x="947539" y="840726"/>
                </a:lnTo>
                <a:lnTo>
                  <a:pt x="0" y="8407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6728358" y="3604930"/>
            <a:ext cx="3266823" cy="290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0A5B34"/>
                </a:solidFill>
                <a:latin typeface="Tenor Sans"/>
                <a:ea typeface="Tenor Sans"/>
                <a:cs typeface="Tenor Sans"/>
                <a:sym typeface="Tenor Sans"/>
              </a:rPr>
              <a:t>Slum Dwellers:</a:t>
            </a:r>
            <a:r>
              <a:rPr lang="en-US" sz="17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Low income, high vulnerability, need affordable shelter.</a:t>
            </a:r>
          </a:p>
          <a:p>
            <a:pPr algn="ctr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0A5B34"/>
                </a:solidFill>
                <a:latin typeface="Tenor Sans"/>
                <a:ea typeface="Tenor Sans"/>
                <a:cs typeface="Tenor Sans"/>
                <a:sym typeface="Tenor Sans"/>
              </a:rPr>
              <a:t>NGOs:</a:t>
            </a:r>
            <a:r>
              <a:rPr lang="en-US" sz="17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Budget-constrained, need scalable, sustainable solutions.</a:t>
            </a:r>
          </a:p>
          <a:p>
            <a:pPr algn="ctr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0A5B34"/>
                </a:solidFill>
                <a:latin typeface="Tenor Sans"/>
                <a:ea typeface="Tenor Sans"/>
                <a:cs typeface="Tenor Sans"/>
                <a:sym typeface="Tenor Sans"/>
              </a:rPr>
              <a:t>Real Estate: </a:t>
            </a:r>
            <a:r>
              <a:rPr lang="en-US" sz="17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Profit-driven, seeking cost-effective alternatives.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44175" y="3929400"/>
            <a:ext cx="3049942" cy="225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sz="1732">
                <a:solidFill>
                  <a:srgbClr val="0A5B34"/>
                </a:solidFill>
                <a:latin typeface="Tenor Sans"/>
                <a:ea typeface="Tenor Sans"/>
                <a:cs typeface="Tenor Sans"/>
                <a:sym typeface="Tenor Sans"/>
              </a:rPr>
              <a:t>End Users:</a:t>
            </a:r>
            <a:r>
              <a:rPr lang="en-US" sz="1732">
                <a:solidFill>
                  <a:srgbClr val="001524"/>
                </a:solidFill>
                <a:latin typeface="Tenor Sans"/>
                <a:ea typeface="Tenor Sans"/>
                <a:cs typeface="Tenor Sans"/>
                <a:sym typeface="Tenor Sans"/>
              </a:rPr>
              <a:t> Value safety, comfort and dignity.</a:t>
            </a:r>
          </a:p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sz="1732">
                <a:solidFill>
                  <a:srgbClr val="0A5B34"/>
                </a:solidFill>
                <a:latin typeface="Tenor Sans"/>
                <a:ea typeface="Tenor Sans"/>
                <a:cs typeface="Tenor Sans"/>
                <a:sym typeface="Tenor Sans"/>
              </a:rPr>
              <a:t>NGOs:</a:t>
            </a:r>
            <a:r>
              <a:rPr lang="en-US" sz="1732">
                <a:solidFill>
                  <a:srgbClr val="001524"/>
                </a:solidFill>
                <a:latin typeface="Tenor Sans"/>
                <a:ea typeface="Tenor Sans"/>
                <a:cs typeface="Tenor Sans"/>
                <a:sym typeface="Tenor Sans"/>
              </a:rPr>
              <a:t> Driven by impact, environment, and equity.</a:t>
            </a:r>
          </a:p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sz="1732">
                <a:solidFill>
                  <a:srgbClr val="0A5B34"/>
                </a:solidFill>
                <a:latin typeface="Tenor Sans"/>
                <a:ea typeface="Tenor Sans"/>
                <a:cs typeface="Tenor Sans"/>
                <a:sym typeface="Tenor Sans"/>
              </a:rPr>
              <a:t>Developers:</a:t>
            </a:r>
            <a:r>
              <a:rPr lang="en-US" sz="1732">
                <a:solidFill>
                  <a:srgbClr val="001524"/>
                </a:solidFill>
                <a:latin typeface="Tenor Sans"/>
                <a:ea typeface="Tenor Sans"/>
                <a:cs typeface="Tenor Sans"/>
                <a:sym typeface="Tenor Sans"/>
              </a:rPr>
              <a:t> Want innovation, speed, and green credibility.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44000" y="62586"/>
            <a:ext cx="9974990" cy="99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2"/>
              </a:lnSpc>
              <a:spcBef>
                <a:spcPct val="0"/>
              </a:spcBef>
            </a:pPr>
            <a:r>
              <a:rPr lang="en-US" sz="5414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Consumer Analysis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61241" y="605217"/>
            <a:ext cx="5362670" cy="102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When </a:t>
            </a:r>
            <a:r>
              <a:rPr lang="en-US" sz="1800">
                <a:solidFill>
                  <a:srgbClr val="136234"/>
                </a:solidFill>
                <a:latin typeface="Tenor Sans"/>
                <a:ea typeface="Tenor Sans"/>
                <a:cs typeface="Tenor Sans"/>
                <a:sym typeface="Tenor Sans"/>
              </a:rPr>
              <a:t>NGOs, small businesses, construction workers </a:t>
            </a:r>
            <a:r>
              <a:rPr lang="en-US" sz="18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were asked whether they were willing to make the switch, they responded: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61241" y="6656748"/>
            <a:ext cx="2904869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Willing to use EcoRoof instead of tin roofing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61241" y="7651347"/>
            <a:ext cx="4120896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Interested but hesitant , requesting empirical evidence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60510" y="8719841"/>
            <a:ext cx="4457875" cy="76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Undecided , mainly due to lack of prior exposure to recycled materials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541070" y="3730538"/>
            <a:ext cx="3358637" cy="2741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E5D35"/>
                </a:solidFill>
                <a:latin typeface="Tenor Sans"/>
                <a:ea typeface="Tenor Sans"/>
                <a:cs typeface="Tenor Sans"/>
                <a:sym typeface="Tenor Sans"/>
              </a:rPr>
              <a:t>R</a:t>
            </a:r>
            <a:r>
              <a:rPr lang="en-US" sz="1800">
                <a:solidFill>
                  <a:srgbClr val="0E5D35"/>
                </a:solidFill>
                <a:latin typeface="Tenor Sans"/>
                <a:ea typeface="Tenor Sans"/>
                <a:cs typeface="Tenor Sans"/>
                <a:sym typeface="Tenor Sans"/>
              </a:rPr>
              <a:t>ural Users:</a:t>
            </a:r>
            <a:r>
              <a:rPr lang="en-US" sz="18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Word-of-mouth, visual proof builds trust. 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E5D35"/>
                </a:solidFill>
                <a:latin typeface="Tenor Sans"/>
                <a:ea typeface="Tenor Sans"/>
                <a:cs typeface="Tenor Sans"/>
                <a:sym typeface="Tenor Sans"/>
              </a:rPr>
              <a:t>NGOs:</a:t>
            </a:r>
            <a:r>
              <a:rPr lang="en-US" sz="18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Data-driven, storydriven, pilot-based buying. 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E5D35"/>
                </a:solidFill>
                <a:latin typeface="Tenor Sans"/>
                <a:ea typeface="Tenor Sans"/>
                <a:cs typeface="Tenor Sans"/>
                <a:sym typeface="Tenor Sans"/>
              </a:rPr>
              <a:t>Govt:</a:t>
            </a:r>
            <a:r>
              <a:rPr lang="en-US" sz="18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 Tender-based, performance-focused, brandaware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16831" y="2003481"/>
            <a:ext cx="4466366" cy="1527780"/>
            <a:chOff x="0" y="0"/>
            <a:chExt cx="1168356" cy="399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8356" cy="399652"/>
            </a:xfrm>
            <a:custGeom>
              <a:avLst/>
              <a:gdLst/>
              <a:ahLst/>
              <a:cxnLst/>
              <a:rect r="r" b="b" t="t" l="l"/>
              <a:pathLst>
                <a:path h="399652" w="1168356">
                  <a:moveTo>
                    <a:pt x="0" y="0"/>
                  </a:moveTo>
                  <a:lnTo>
                    <a:pt x="965156" y="0"/>
                  </a:lnTo>
                  <a:lnTo>
                    <a:pt x="1168356" y="199826"/>
                  </a:lnTo>
                  <a:lnTo>
                    <a:pt x="965156" y="399652"/>
                  </a:lnTo>
                  <a:lnTo>
                    <a:pt x="0" y="399652"/>
                  </a:lnTo>
                  <a:lnTo>
                    <a:pt x="203200" y="199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C9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104775"/>
              <a:ext cx="914356" cy="50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   </a:t>
              </a: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B2B Deals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4629741" y="3634819"/>
            <a:ext cx="13003769" cy="9755"/>
          </a:xfrm>
          <a:prstGeom prst="line">
            <a:avLst/>
          </a:prstGeom>
          <a:ln cap="flat" w="38100">
            <a:solidFill>
              <a:srgbClr val="A4C6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4629726" y="5387775"/>
            <a:ext cx="13171830" cy="0"/>
          </a:xfrm>
          <a:prstGeom prst="line">
            <a:avLst/>
          </a:prstGeom>
          <a:ln cap="flat" w="38100">
            <a:solidFill>
              <a:srgbClr val="A4C6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4629726" y="7165260"/>
            <a:ext cx="13304859" cy="0"/>
          </a:xfrm>
          <a:prstGeom prst="line">
            <a:avLst/>
          </a:prstGeom>
          <a:ln cap="flat" w="38100">
            <a:solidFill>
              <a:srgbClr val="A4C63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6420110" y="3557163"/>
            <a:ext cx="168317" cy="165235"/>
            <a:chOff x="0" y="0"/>
            <a:chExt cx="812800" cy="7979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1395"/>
              <a:ext cx="660400" cy="724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30367" y="3545949"/>
            <a:ext cx="179740" cy="176449"/>
            <a:chOff x="0" y="0"/>
            <a:chExt cx="812800" cy="7979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C63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29970"/>
              <a:ext cx="660400" cy="75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57231" y="3589278"/>
            <a:ext cx="166047" cy="163006"/>
            <a:chOff x="0" y="0"/>
            <a:chExt cx="812800" cy="7979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95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29970"/>
              <a:ext cx="660400" cy="75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094517" y="7865949"/>
            <a:ext cx="164922" cy="16492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95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235330" y="5323356"/>
            <a:ext cx="166047" cy="163006"/>
            <a:chOff x="0" y="0"/>
            <a:chExt cx="812800" cy="79791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95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29970"/>
              <a:ext cx="660400" cy="75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831793" y="7763342"/>
            <a:ext cx="166047" cy="163006"/>
            <a:chOff x="0" y="0"/>
            <a:chExt cx="812800" cy="7979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1395"/>
              <a:ext cx="660400" cy="724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420110" y="5341700"/>
            <a:ext cx="168317" cy="165235"/>
            <a:chOff x="0" y="0"/>
            <a:chExt cx="812800" cy="79791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1395"/>
              <a:ext cx="660400" cy="724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33245" y="5319311"/>
            <a:ext cx="153724" cy="150909"/>
            <a:chOff x="0" y="0"/>
            <a:chExt cx="812800" cy="79791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C63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-29970"/>
              <a:ext cx="660400" cy="75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833245" y="7103609"/>
            <a:ext cx="179740" cy="176449"/>
            <a:chOff x="0" y="0"/>
            <a:chExt cx="812800" cy="79791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C63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-29970"/>
              <a:ext cx="660400" cy="75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sp>
        <p:nvSpPr>
          <p:cNvPr name="AutoShape 35" id="35"/>
          <p:cNvSpPr/>
          <p:nvPr/>
        </p:nvSpPr>
        <p:spPr>
          <a:xfrm flipV="true">
            <a:off x="4719922" y="8987286"/>
            <a:ext cx="13436384" cy="22350"/>
          </a:xfrm>
          <a:prstGeom prst="line">
            <a:avLst/>
          </a:prstGeom>
          <a:ln cap="flat" w="38100">
            <a:solidFill>
              <a:srgbClr val="A4C63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6421245" y="7089496"/>
            <a:ext cx="166047" cy="163006"/>
            <a:chOff x="0" y="0"/>
            <a:chExt cx="812800" cy="79791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-1395"/>
              <a:ext cx="660400" cy="724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0875242" y="8964608"/>
            <a:ext cx="164922" cy="164922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C90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421245" y="8835585"/>
            <a:ext cx="166047" cy="163006"/>
            <a:chOff x="0" y="0"/>
            <a:chExt cx="812800" cy="79791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-1395"/>
              <a:ext cx="660400" cy="724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3165275" y="2003603"/>
            <a:ext cx="946860" cy="946857"/>
            <a:chOff x="0" y="0"/>
            <a:chExt cx="1853171" cy="185316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853184" cy="1853184"/>
            </a:xfrm>
            <a:custGeom>
              <a:avLst/>
              <a:gdLst/>
              <a:ahLst/>
              <a:cxnLst/>
              <a:rect r="r" b="b" t="t" l="l"/>
              <a:pathLst>
                <a:path h="1853184" w="1853184">
                  <a:moveTo>
                    <a:pt x="1853184" y="926592"/>
                  </a:moveTo>
                  <a:cubicBezTo>
                    <a:pt x="1853184" y="1438275"/>
                    <a:pt x="1438275" y="1853184"/>
                    <a:pt x="926592" y="1853184"/>
                  </a:cubicBezTo>
                  <a:cubicBezTo>
                    <a:pt x="414909" y="1853184"/>
                    <a:pt x="0" y="1438275"/>
                    <a:pt x="0" y="926592"/>
                  </a:cubicBezTo>
                  <a:cubicBezTo>
                    <a:pt x="0" y="414909"/>
                    <a:pt x="414909" y="0"/>
                    <a:pt x="926592" y="0"/>
                  </a:cubicBezTo>
                  <a:cubicBezTo>
                    <a:pt x="1438275" y="0"/>
                    <a:pt x="1853184" y="414909"/>
                    <a:pt x="1853184" y="926592"/>
                  </a:cubicBezTo>
                  <a:close/>
                </a:path>
              </a:pathLst>
            </a:custGeom>
            <a:blipFill>
              <a:blip r:embed="rId2"/>
              <a:stretch>
                <a:fillRect l="-4925" t="0" r="-4925" b="1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3181454" y="3820784"/>
            <a:ext cx="838770" cy="838767"/>
            <a:chOff x="0" y="0"/>
            <a:chExt cx="1853171" cy="185316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853184" cy="1853184"/>
            </a:xfrm>
            <a:custGeom>
              <a:avLst/>
              <a:gdLst/>
              <a:ahLst/>
              <a:cxnLst/>
              <a:rect r="r" b="b" t="t" l="l"/>
              <a:pathLst>
                <a:path h="1853184" w="1853184">
                  <a:moveTo>
                    <a:pt x="1853184" y="926592"/>
                  </a:moveTo>
                  <a:cubicBezTo>
                    <a:pt x="1853184" y="1438275"/>
                    <a:pt x="1438275" y="1853184"/>
                    <a:pt x="926592" y="1853184"/>
                  </a:cubicBezTo>
                  <a:cubicBezTo>
                    <a:pt x="414909" y="1853184"/>
                    <a:pt x="0" y="1438275"/>
                    <a:pt x="0" y="926592"/>
                  </a:cubicBezTo>
                  <a:cubicBezTo>
                    <a:pt x="0" y="414909"/>
                    <a:pt x="414909" y="0"/>
                    <a:pt x="926592" y="0"/>
                  </a:cubicBezTo>
                  <a:cubicBezTo>
                    <a:pt x="1438275" y="0"/>
                    <a:pt x="1853184" y="414909"/>
                    <a:pt x="1853184" y="926592"/>
                  </a:cubicBezTo>
                  <a:close/>
                </a:path>
              </a:pathLst>
            </a:custGeom>
            <a:blipFill>
              <a:blip r:embed="rId3"/>
              <a:stretch>
                <a:fillRect l="-11256" t="0" r="-11255" b="1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3258264" y="5594091"/>
            <a:ext cx="806413" cy="806410"/>
            <a:chOff x="0" y="0"/>
            <a:chExt cx="1853171" cy="185316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853184" cy="1853184"/>
            </a:xfrm>
            <a:custGeom>
              <a:avLst/>
              <a:gdLst/>
              <a:ahLst/>
              <a:cxnLst/>
              <a:rect r="r" b="b" t="t" l="l"/>
              <a:pathLst>
                <a:path h="1853184" w="1853184">
                  <a:moveTo>
                    <a:pt x="1853184" y="926592"/>
                  </a:moveTo>
                  <a:cubicBezTo>
                    <a:pt x="1853184" y="1438275"/>
                    <a:pt x="1438275" y="1853184"/>
                    <a:pt x="926592" y="1853184"/>
                  </a:cubicBezTo>
                  <a:cubicBezTo>
                    <a:pt x="414909" y="1853184"/>
                    <a:pt x="0" y="1438275"/>
                    <a:pt x="0" y="926592"/>
                  </a:cubicBezTo>
                  <a:cubicBezTo>
                    <a:pt x="0" y="414909"/>
                    <a:pt x="414909" y="0"/>
                    <a:pt x="926592" y="0"/>
                  </a:cubicBezTo>
                  <a:cubicBezTo>
                    <a:pt x="1438275" y="0"/>
                    <a:pt x="1853184" y="414909"/>
                    <a:pt x="1853184" y="926592"/>
                  </a:cubicBezTo>
                  <a:close/>
                </a:path>
              </a:pathLst>
            </a:custGeom>
            <a:blipFill>
              <a:blip r:embed="rId4"/>
              <a:stretch>
                <a:fillRect l="-22571" t="0" r="-22570" b="1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3250535" y="7323142"/>
            <a:ext cx="861601" cy="861598"/>
            <a:chOff x="0" y="0"/>
            <a:chExt cx="1853171" cy="185316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853184" cy="1853184"/>
            </a:xfrm>
            <a:custGeom>
              <a:avLst/>
              <a:gdLst/>
              <a:ahLst/>
              <a:cxnLst/>
              <a:rect r="r" b="b" t="t" l="l"/>
              <a:pathLst>
                <a:path h="1853184" w="1853184">
                  <a:moveTo>
                    <a:pt x="1853184" y="926592"/>
                  </a:moveTo>
                  <a:cubicBezTo>
                    <a:pt x="1853184" y="1438275"/>
                    <a:pt x="1438275" y="1853184"/>
                    <a:pt x="926592" y="1853184"/>
                  </a:cubicBezTo>
                  <a:cubicBezTo>
                    <a:pt x="414909" y="1853184"/>
                    <a:pt x="0" y="1438275"/>
                    <a:pt x="0" y="926592"/>
                  </a:cubicBezTo>
                  <a:cubicBezTo>
                    <a:pt x="0" y="414909"/>
                    <a:pt x="414909" y="0"/>
                    <a:pt x="926592" y="0"/>
                  </a:cubicBezTo>
                  <a:cubicBezTo>
                    <a:pt x="1438275" y="0"/>
                    <a:pt x="1853184" y="414909"/>
                    <a:pt x="1853184" y="926592"/>
                  </a:cubicBezTo>
                  <a:close/>
                </a:path>
              </a:pathLst>
            </a:custGeom>
            <a:blipFill>
              <a:blip r:embed="rId5"/>
              <a:stretch>
                <a:fillRect l="-7180" t="0" r="-7179" b="1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5318353" y="7098223"/>
            <a:ext cx="166047" cy="163006"/>
            <a:chOff x="0" y="0"/>
            <a:chExt cx="812800" cy="79791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955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-29970"/>
              <a:ext cx="660400" cy="75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5392952" y="8905783"/>
            <a:ext cx="166047" cy="163006"/>
            <a:chOff x="0" y="0"/>
            <a:chExt cx="812800" cy="797915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797915"/>
            </a:xfrm>
            <a:custGeom>
              <a:avLst/>
              <a:gdLst/>
              <a:ahLst/>
              <a:cxnLst/>
              <a:rect r="r" b="b" t="t" l="l"/>
              <a:pathLst>
                <a:path h="797915" w="812800">
                  <a:moveTo>
                    <a:pt x="406400" y="0"/>
                  </a:moveTo>
                  <a:cubicBezTo>
                    <a:pt x="181951" y="0"/>
                    <a:pt x="0" y="178619"/>
                    <a:pt x="0" y="398958"/>
                  </a:cubicBezTo>
                  <a:cubicBezTo>
                    <a:pt x="0" y="619296"/>
                    <a:pt x="181951" y="797915"/>
                    <a:pt x="406400" y="797915"/>
                  </a:cubicBezTo>
                  <a:cubicBezTo>
                    <a:pt x="630849" y="797915"/>
                    <a:pt x="812800" y="619296"/>
                    <a:pt x="812800" y="398958"/>
                  </a:cubicBezTo>
                  <a:cubicBezTo>
                    <a:pt x="812800" y="17861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9955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-1395"/>
              <a:ext cx="660400" cy="724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0" y="4227477"/>
            <a:ext cx="2378223" cy="2378213"/>
            <a:chOff x="0" y="0"/>
            <a:chExt cx="3373271" cy="3373257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373247" cy="3373247"/>
            </a:xfrm>
            <a:custGeom>
              <a:avLst/>
              <a:gdLst/>
              <a:ahLst/>
              <a:cxnLst/>
              <a:rect r="r" b="b" t="t" l="l"/>
              <a:pathLst>
                <a:path h="3373247" w="3373247">
                  <a:moveTo>
                    <a:pt x="3373247" y="1686687"/>
                  </a:moveTo>
                  <a:cubicBezTo>
                    <a:pt x="3373247" y="2618105"/>
                    <a:pt x="2618105" y="3373247"/>
                    <a:pt x="1686560" y="3373247"/>
                  </a:cubicBezTo>
                  <a:cubicBezTo>
                    <a:pt x="755015" y="3373247"/>
                    <a:pt x="0" y="2618105"/>
                    <a:pt x="0" y="1686687"/>
                  </a:cubicBezTo>
                  <a:cubicBezTo>
                    <a:pt x="0" y="755269"/>
                    <a:pt x="755142" y="0"/>
                    <a:pt x="1686687" y="0"/>
                  </a:cubicBezTo>
                  <a:cubicBezTo>
                    <a:pt x="2618232" y="0"/>
                    <a:pt x="3373247" y="755142"/>
                    <a:pt x="3373247" y="1686687"/>
                  </a:cubicBezTo>
                  <a:close/>
                </a:path>
              </a:pathLst>
            </a:custGeom>
            <a:blipFill>
              <a:blip r:embed="rId6"/>
              <a:stretch>
                <a:fillRect l="-1865" t="0" r="-1866" b="0"/>
              </a:stretch>
            </a:blipFill>
          </p:spPr>
        </p:sp>
      </p:grpSp>
      <p:sp>
        <p:nvSpPr>
          <p:cNvPr name="Freeform 61" id="61"/>
          <p:cNvSpPr/>
          <p:nvPr/>
        </p:nvSpPr>
        <p:spPr>
          <a:xfrm flipH="false" flipV="false" rot="0">
            <a:off x="2103391" y="5134814"/>
            <a:ext cx="824286" cy="533538"/>
          </a:xfrm>
          <a:custGeom>
            <a:avLst/>
            <a:gdLst/>
            <a:ahLst/>
            <a:cxnLst/>
            <a:rect r="r" b="b" t="t" l="l"/>
            <a:pathLst>
              <a:path h="533538" w="824286">
                <a:moveTo>
                  <a:pt x="0" y="0"/>
                </a:moveTo>
                <a:lnTo>
                  <a:pt x="824286" y="0"/>
                </a:lnTo>
                <a:lnTo>
                  <a:pt x="824286" y="533538"/>
                </a:lnTo>
                <a:lnTo>
                  <a:pt x="0" y="533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610" r="0" b="-610"/>
            </a:stretch>
          </a:blipFill>
        </p:spPr>
      </p:sp>
      <p:grpSp>
        <p:nvGrpSpPr>
          <p:cNvPr name="Group 62" id="62"/>
          <p:cNvGrpSpPr/>
          <p:nvPr/>
        </p:nvGrpSpPr>
        <p:grpSpPr>
          <a:xfrm rot="0">
            <a:off x="4629741" y="3745924"/>
            <a:ext cx="4287090" cy="1525126"/>
            <a:chOff x="0" y="0"/>
            <a:chExt cx="1121460" cy="398958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121460" cy="398958"/>
            </a:xfrm>
            <a:custGeom>
              <a:avLst/>
              <a:gdLst/>
              <a:ahLst/>
              <a:cxnLst/>
              <a:rect r="r" b="b" t="t" l="l"/>
              <a:pathLst>
                <a:path h="398958" w="1121460">
                  <a:moveTo>
                    <a:pt x="918260" y="0"/>
                  </a:moveTo>
                  <a:lnTo>
                    <a:pt x="0" y="0"/>
                  </a:lnTo>
                  <a:lnTo>
                    <a:pt x="0" y="398958"/>
                  </a:lnTo>
                  <a:lnTo>
                    <a:pt x="918260" y="398958"/>
                  </a:lnTo>
                  <a:lnTo>
                    <a:pt x="1121460" y="199479"/>
                  </a:lnTo>
                  <a:lnTo>
                    <a:pt x="918260" y="0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104775"/>
              <a:ext cx="1007160" cy="50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Site Demos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4629741" y="2003481"/>
            <a:ext cx="4227992" cy="1504102"/>
            <a:chOff x="0" y="0"/>
            <a:chExt cx="1121460" cy="39895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121460" cy="398958"/>
            </a:xfrm>
            <a:custGeom>
              <a:avLst/>
              <a:gdLst/>
              <a:ahLst/>
              <a:cxnLst/>
              <a:rect r="r" b="b" t="t" l="l"/>
              <a:pathLst>
                <a:path h="398958" w="1121460">
                  <a:moveTo>
                    <a:pt x="918260" y="0"/>
                  </a:moveTo>
                  <a:lnTo>
                    <a:pt x="0" y="0"/>
                  </a:lnTo>
                  <a:lnTo>
                    <a:pt x="0" y="398958"/>
                  </a:lnTo>
                  <a:lnTo>
                    <a:pt x="918260" y="398958"/>
                  </a:lnTo>
                  <a:lnTo>
                    <a:pt x="1121460" y="199479"/>
                  </a:lnTo>
                  <a:lnTo>
                    <a:pt x="918260" y="0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104775"/>
              <a:ext cx="1007160" cy="50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Developer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 Meetups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4692267" y="7268818"/>
            <a:ext cx="4287105" cy="1525126"/>
            <a:chOff x="0" y="0"/>
            <a:chExt cx="1121464" cy="398958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121464" cy="398958"/>
            </a:xfrm>
            <a:custGeom>
              <a:avLst/>
              <a:gdLst/>
              <a:ahLst/>
              <a:cxnLst/>
              <a:rect r="r" b="b" t="t" l="l"/>
              <a:pathLst>
                <a:path h="398958" w="1121464">
                  <a:moveTo>
                    <a:pt x="918264" y="0"/>
                  </a:moveTo>
                  <a:lnTo>
                    <a:pt x="0" y="0"/>
                  </a:lnTo>
                  <a:lnTo>
                    <a:pt x="0" y="398958"/>
                  </a:lnTo>
                  <a:lnTo>
                    <a:pt x="918264" y="398958"/>
                  </a:lnTo>
                  <a:lnTo>
                    <a:pt x="1121464" y="199479"/>
                  </a:lnTo>
                  <a:lnTo>
                    <a:pt x="918264" y="0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104775"/>
              <a:ext cx="1007164" cy="50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Tender Portals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4629773" y="5536127"/>
            <a:ext cx="4287058" cy="1525126"/>
            <a:chOff x="0" y="0"/>
            <a:chExt cx="1121451" cy="398958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121451" cy="398958"/>
            </a:xfrm>
            <a:custGeom>
              <a:avLst/>
              <a:gdLst/>
              <a:ahLst/>
              <a:cxnLst/>
              <a:rect r="r" b="b" t="t" l="l"/>
              <a:pathLst>
                <a:path h="398958" w="1121451">
                  <a:moveTo>
                    <a:pt x="918251" y="0"/>
                  </a:moveTo>
                  <a:lnTo>
                    <a:pt x="0" y="0"/>
                  </a:lnTo>
                  <a:lnTo>
                    <a:pt x="0" y="398958"/>
                  </a:lnTo>
                  <a:lnTo>
                    <a:pt x="918251" y="398958"/>
                  </a:lnTo>
                  <a:lnTo>
                    <a:pt x="1121451" y="199479"/>
                  </a:lnTo>
                  <a:lnTo>
                    <a:pt x="918251" y="0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104775"/>
              <a:ext cx="1007151" cy="50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rPr>
                <a:t>Farmer Groups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8897651" y="3784465"/>
            <a:ext cx="4466366" cy="1527780"/>
            <a:chOff x="0" y="0"/>
            <a:chExt cx="1168356" cy="399652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1168356" cy="399652"/>
            </a:xfrm>
            <a:custGeom>
              <a:avLst/>
              <a:gdLst/>
              <a:ahLst/>
              <a:cxnLst/>
              <a:rect r="r" b="b" t="t" l="l"/>
              <a:pathLst>
                <a:path h="399652" w="1168356">
                  <a:moveTo>
                    <a:pt x="0" y="0"/>
                  </a:moveTo>
                  <a:lnTo>
                    <a:pt x="965156" y="0"/>
                  </a:lnTo>
                  <a:lnTo>
                    <a:pt x="1168356" y="199826"/>
                  </a:lnTo>
                  <a:lnTo>
                    <a:pt x="965156" y="399652"/>
                  </a:lnTo>
                  <a:lnTo>
                    <a:pt x="0" y="399652"/>
                  </a:lnTo>
                  <a:lnTo>
                    <a:pt x="203200" y="199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C907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177800" y="-104775"/>
              <a:ext cx="914356" cy="50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  Tech Sheets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8916831" y="5507878"/>
            <a:ext cx="4466366" cy="1527780"/>
            <a:chOff x="0" y="0"/>
            <a:chExt cx="1168356" cy="399652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1168356" cy="399652"/>
            </a:xfrm>
            <a:custGeom>
              <a:avLst/>
              <a:gdLst/>
              <a:ahLst/>
              <a:cxnLst/>
              <a:rect r="r" b="b" t="t" l="l"/>
              <a:pathLst>
                <a:path h="399652" w="1168356">
                  <a:moveTo>
                    <a:pt x="0" y="0"/>
                  </a:moveTo>
                  <a:lnTo>
                    <a:pt x="965156" y="0"/>
                  </a:lnTo>
                  <a:lnTo>
                    <a:pt x="1168356" y="199826"/>
                  </a:lnTo>
                  <a:lnTo>
                    <a:pt x="965156" y="399652"/>
                  </a:lnTo>
                  <a:lnTo>
                    <a:pt x="0" y="399652"/>
                  </a:lnTo>
                  <a:lnTo>
                    <a:pt x="203200" y="199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C907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177800" y="-104775"/>
              <a:ext cx="914356" cy="50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  Rural Dealers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8916831" y="7289969"/>
            <a:ext cx="4466366" cy="1527780"/>
            <a:chOff x="0" y="0"/>
            <a:chExt cx="1168356" cy="399652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1168356" cy="399652"/>
            </a:xfrm>
            <a:custGeom>
              <a:avLst/>
              <a:gdLst/>
              <a:ahLst/>
              <a:cxnLst/>
              <a:rect r="r" b="b" t="t" l="l"/>
              <a:pathLst>
                <a:path h="399652" w="1168356">
                  <a:moveTo>
                    <a:pt x="0" y="0"/>
                  </a:moveTo>
                  <a:lnTo>
                    <a:pt x="965156" y="0"/>
                  </a:lnTo>
                  <a:lnTo>
                    <a:pt x="1168356" y="199826"/>
                  </a:lnTo>
                  <a:lnTo>
                    <a:pt x="965156" y="399652"/>
                  </a:lnTo>
                  <a:lnTo>
                    <a:pt x="0" y="399652"/>
                  </a:lnTo>
                  <a:lnTo>
                    <a:pt x="203200" y="199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C907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177800" y="-104775"/>
              <a:ext cx="914356" cy="50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  NGO Forums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3325816" y="3752285"/>
            <a:ext cx="4466366" cy="1527780"/>
            <a:chOff x="0" y="0"/>
            <a:chExt cx="1168356" cy="399652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1168356" cy="399652"/>
            </a:xfrm>
            <a:custGeom>
              <a:avLst/>
              <a:gdLst/>
              <a:ahLst/>
              <a:cxnLst/>
              <a:rect r="r" b="b" t="t" l="l"/>
              <a:pathLst>
                <a:path h="399652" w="1168356">
                  <a:moveTo>
                    <a:pt x="0" y="0"/>
                  </a:moveTo>
                  <a:lnTo>
                    <a:pt x="965156" y="0"/>
                  </a:lnTo>
                  <a:lnTo>
                    <a:pt x="1168356" y="199826"/>
                  </a:lnTo>
                  <a:lnTo>
                    <a:pt x="965156" y="399652"/>
                  </a:lnTo>
                  <a:lnTo>
                    <a:pt x="0" y="399652"/>
                  </a:lnTo>
                  <a:lnTo>
                    <a:pt x="203200" y="199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C66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177800" y="-104775"/>
              <a:ext cx="914356" cy="50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 </a:t>
              </a: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Distributors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3325816" y="1993124"/>
            <a:ext cx="4466366" cy="1527780"/>
            <a:chOff x="0" y="0"/>
            <a:chExt cx="1168356" cy="399652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168356" cy="399652"/>
            </a:xfrm>
            <a:custGeom>
              <a:avLst/>
              <a:gdLst/>
              <a:ahLst/>
              <a:cxnLst/>
              <a:rect r="r" b="b" t="t" l="l"/>
              <a:pathLst>
                <a:path h="399652" w="1168356">
                  <a:moveTo>
                    <a:pt x="0" y="0"/>
                  </a:moveTo>
                  <a:lnTo>
                    <a:pt x="965156" y="0"/>
                  </a:lnTo>
                  <a:lnTo>
                    <a:pt x="1168356" y="199826"/>
                  </a:lnTo>
                  <a:lnTo>
                    <a:pt x="965156" y="399652"/>
                  </a:lnTo>
                  <a:lnTo>
                    <a:pt x="0" y="399652"/>
                  </a:lnTo>
                  <a:lnTo>
                    <a:pt x="203200" y="199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C66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177800" y="-104775"/>
              <a:ext cx="914356" cy="50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 Direct</a:t>
              </a:r>
            </a:p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Contracts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3337011" y="5552263"/>
            <a:ext cx="4466366" cy="1527780"/>
            <a:chOff x="0" y="0"/>
            <a:chExt cx="1168356" cy="399652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1168356" cy="399652"/>
            </a:xfrm>
            <a:custGeom>
              <a:avLst/>
              <a:gdLst/>
              <a:ahLst/>
              <a:cxnLst/>
              <a:rect r="r" b="b" t="t" l="l"/>
              <a:pathLst>
                <a:path h="399652" w="1168356">
                  <a:moveTo>
                    <a:pt x="0" y="0"/>
                  </a:moveTo>
                  <a:lnTo>
                    <a:pt x="965156" y="0"/>
                  </a:lnTo>
                  <a:lnTo>
                    <a:pt x="1168356" y="199826"/>
                  </a:lnTo>
                  <a:lnTo>
                    <a:pt x="965156" y="399652"/>
                  </a:lnTo>
                  <a:lnTo>
                    <a:pt x="0" y="399652"/>
                  </a:lnTo>
                  <a:lnTo>
                    <a:pt x="203200" y="199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C66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177800" y="-104775"/>
              <a:ext cx="914356" cy="50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Micro</a:t>
              </a:r>
            </a:p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 distributors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3440737" y="7314986"/>
            <a:ext cx="4466366" cy="1527780"/>
            <a:chOff x="0" y="0"/>
            <a:chExt cx="1168356" cy="399652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1168356" cy="399652"/>
            </a:xfrm>
            <a:custGeom>
              <a:avLst/>
              <a:gdLst/>
              <a:ahLst/>
              <a:cxnLst/>
              <a:rect r="r" b="b" t="t" l="l"/>
              <a:pathLst>
                <a:path h="399652" w="1168356">
                  <a:moveTo>
                    <a:pt x="0" y="0"/>
                  </a:moveTo>
                  <a:lnTo>
                    <a:pt x="965156" y="0"/>
                  </a:lnTo>
                  <a:lnTo>
                    <a:pt x="1168356" y="199826"/>
                  </a:lnTo>
                  <a:lnTo>
                    <a:pt x="965156" y="399652"/>
                  </a:lnTo>
                  <a:lnTo>
                    <a:pt x="0" y="399652"/>
                  </a:lnTo>
                  <a:lnTo>
                    <a:pt x="203200" y="199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BC66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177800" y="-104775"/>
              <a:ext cx="914356" cy="50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001524"/>
                  </a:solidFill>
                  <a:latin typeface="Tenor Sans"/>
                  <a:ea typeface="Tenor Sans"/>
                  <a:cs typeface="Tenor Sans"/>
                  <a:sym typeface="Tenor Sans"/>
                </a:rPr>
                <a:t>Green Tags</a:t>
              </a:r>
            </a:p>
          </p:txBody>
        </p:sp>
      </p:grpSp>
      <p:grpSp>
        <p:nvGrpSpPr>
          <p:cNvPr name="Group 95" id="95"/>
          <p:cNvGrpSpPr/>
          <p:nvPr/>
        </p:nvGrpSpPr>
        <p:grpSpPr>
          <a:xfrm rot="-10800000">
            <a:off x="8540177" y="-2106726"/>
            <a:ext cx="4180138" cy="3657620"/>
            <a:chOff x="0" y="0"/>
            <a:chExt cx="812800" cy="71120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31091" y="42992"/>
              <a:ext cx="750618" cy="668208"/>
            </a:xfrm>
            <a:custGeom>
              <a:avLst/>
              <a:gdLst/>
              <a:ahLst/>
              <a:cxnLst/>
              <a:rect r="r" b="b" t="t" l="l"/>
              <a:pathLst>
                <a:path h="668208" w="750618">
                  <a:moveTo>
                    <a:pt x="412064" y="21330"/>
                  </a:moveTo>
                  <a:lnTo>
                    <a:pt x="744954" y="603886"/>
                  </a:lnTo>
                  <a:cubicBezTo>
                    <a:pt x="752557" y="617192"/>
                    <a:pt x="752502" y="633540"/>
                    <a:pt x="744810" y="646795"/>
                  </a:cubicBezTo>
                  <a:cubicBezTo>
                    <a:pt x="737118" y="660050"/>
                    <a:pt x="722951" y="668208"/>
                    <a:pt x="707626" y="668208"/>
                  </a:cubicBezTo>
                  <a:lnTo>
                    <a:pt x="42992" y="668208"/>
                  </a:lnTo>
                  <a:cubicBezTo>
                    <a:pt x="27667" y="668208"/>
                    <a:pt x="13500" y="660050"/>
                    <a:pt x="5808" y="646795"/>
                  </a:cubicBezTo>
                  <a:cubicBezTo>
                    <a:pt x="-1884" y="633540"/>
                    <a:pt x="-1939" y="617192"/>
                    <a:pt x="5664" y="603886"/>
                  </a:cubicBezTo>
                  <a:lnTo>
                    <a:pt x="338554" y="21330"/>
                  </a:lnTo>
                  <a:cubicBezTo>
                    <a:pt x="346091" y="8140"/>
                    <a:pt x="360117" y="0"/>
                    <a:pt x="375309" y="0"/>
                  </a:cubicBezTo>
                  <a:cubicBezTo>
                    <a:pt x="390501" y="0"/>
                    <a:pt x="404527" y="8140"/>
                    <a:pt x="412064" y="21330"/>
                  </a:cubicBezTo>
                  <a:close/>
                </a:path>
              </a:pathLst>
            </a:custGeom>
            <a:solidFill>
              <a:srgbClr val="0F9330">
                <a:alpha val="89804"/>
              </a:srgbClr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8028175" y="-10518835"/>
            <a:ext cx="13708112" cy="11783448"/>
            <a:chOff x="0" y="0"/>
            <a:chExt cx="812800" cy="69868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4569" y="0"/>
              <a:ext cx="803661" cy="698680"/>
            </a:xfrm>
            <a:custGeom>
              <a:avLst/>
              <a:gdLst/>
              <a:ahLst/>
              <a:cxnLst/>
              <a:rect r="r" b="b" t="t" l="l"/>
              <a:pathLst>
                <a:path h="698680" w="803661">
                  <a:moveTo>
                    <a:pt x="799712" y="363986"/>
                  </a:moveTo>
                  <a:lnTo>
                    <a:pt x="613550" y="684035"/>
                  </a:lnTo>
                  <a:cubicBezTo>
                    <a:pt x="608276" y="693102"/>
                    <a:pt x="598578" y="698680"/>
                    <a:pt x="588088" y="698680"/>
                  </a:cubicBezTo>
                  <a:lnTo>
                    <a:pt x="215574" y="698680"/>
                  </a:lnTo>
                  <a:cubicBezTo>
                    <a:pt x="205084" y="698680"/>
                    <a:pt x="195386" y="693102"/>
                    <a:pt x="190112" y="684035"/>
                  </a:cubicBezTo>
                  <a:lnTo>
                    <a:pt x="3950" y="363986"/>
                  </a:lnTo>
                  <a:cubicBezTo>
                    <a:pt x="-1316" y="354932"/>
                    <a:pt x="-1316" y="343748"/>
                    <a:pt x="3950" y="334694"/>
                  </a:cubicBezTo>
                  <a:lnTo>
                    <a:pt x="190112" y="14646"/>
                  </a:lnTo>
                  <a:cubicBezTo>
                    <a:pt x="195386" y="5578"/>
                    <a:pt x="205084" y="0"/>
                    <a:pt x="215574" y="0"/>
                  </a:cubicBezTo>
                  <a:lnTo>
                    <a:pt x="588088" y="0"/>
                  </a:lnTo>
                  <a:cubicBezTo>
                    <a:pt x="598578" y="0"/>
                    <a:pt x="608276" y="5578"/>
                    <a:pt x="613550" y="14646"/>
                  </a:cubicBezTo>
                  <a:lnTo>
                    <a:pt x="799712" y="334694"/>
                  </a:lnTo>
                  <a:cubicBezTo>
                    <a:pt x="804978" y="343748"/>
                    <a:pt x="804978" y="354932"/>
                    <a:pt x="799712" y="363986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114300" y="-76200"/>
              <a:ext cx="584200" cy="774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sp>
        <p:nvSpPr>
          <p:cNvPr name="Freeform 101" id="101"/>
          <p:cNvSpPr/>
          <p:nvPr/>
        </p:nvSpPr>
        <p:spPr>
          <a:xfrm flipH="false" flipV="false" rot="0">
            <a:off x="0" y="0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1" y="0"/>
                </a:lnTo>
                <a:lnTo>
                  <a:pt x="1361241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952" t="-64999" r="-37641" b="-125512"/>
            </a:stretch>
          </a:blipFill>
        </p:spPr>
      </p:sp>
      <p:sp>
        <p:nvSpPr>
          <p:cNvPr name="TextBox 102" id="102"/>
          <p:cNvSpPr txBox="true"/>
          <p:nvPr/>
        </p:nvSpPr>
        <p:spPr>
          <a:xfrm rot="0">
            <a:off x="2103391" y="2941558"/>
            <a:ext cx="3116158" cy="113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6"/>
              </a:lnSpc>
              <a:spcBef>
                <a:spcPct val="0"/>
              </a:spcBef>
            </a:pPr>
            <a:r>
              <a:rPr lang="en-US" sz="210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</a:t>
            </a:r>
            <a:r>
              <a:rPr lang="en-US" sz="210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onstruction</a:t>
            </a:r>
          </a:p>
          <a:p>
            <a:pPr algn="ctr">
              <a:lnSpc>
                <a:spcPts val="3156"/>
              </a:lnSpc>
              <a:spcBef>
                <a:spcPct val="0"/>
              </a:spcBef>
            </a:pPr>
            <a:r>
              <a:rPr lang="en-US" sz="210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Expo</a:t>
            </a:r>
          </a:p>
          <a:p>
            <a:pPr algn="ctr">
              <a:lnSpc>
                <a:spcPts val="2903"/>
              </a:lnSpc>
              <a:spcBef>
                <a:spcPct val="0"/>
              </a:spcBef>
            </a:pPr>
          </a:p>
        </p:txBody>
      </p:sp>
      <p:sp>
        <p:nvSpPr>
          <p:cNvPr name="TextBox 103" id="103"/>
          <p:cNvSpPr txBox="true"/>
          <p:nvPr/>
        </p:nvSpPr>
        <p:spPr>
          <a:xfrm rot="0">
            <a:off x="2851741" y="4691868"/>
            <a:ext cx="1498196" cy="81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2"/>
              </a:lnSpc>
              <a:spcBef>
                <a:spcPct val="0"/>
              </a:spcBef>
            </a:pPr>
            <a:r>
              <a:rPr lang="en-US" sz="224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</a:t>
            </a:r>
            <a:r>
              <a:rPr lang="en-US" sz="2248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upplier Meets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2693214" y="6353077"/>
            <a:ext cx="1936513" cy="81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6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A</a:t>
            </a:r>
            <a:r>
              <a:rPr lang="en-US" sz="212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gri-Tech</a:t>
            </a:r>
          </a:p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2324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Fairs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2378223" y="8203790"/>
            <a:ext cx="2445233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Relief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 projects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</a:p>
          <a:p>
            <a:pPr algn="ctr">
              <a:lnSpc>
                <a:spcPts val="5399"/>
              </a:lnSpc>
              <a:spcBef>
                <a:spcPct val="0"/>
              </a:spcBef>
            </a:pPr>
          </a:p>
        </p:txBody>
      </p:sp>
      <p:sp>
        <p:nvSpPr>
          <p:cNvPr name="TextBox 106" id="106"/>
          <p:cNvSpPr txBox="true"/>
          <p:nvPr/>
        </p:nvSpPr>
        <p:spPr>
          <a:xfrm rot="0">
            <a:off x="11522788" y="-10939"/>
            <a:ext cx="6334125" cy="1085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  <a:spcBef>
                <a:spcPct val="0"/>
              </a:spcBef>
            </a:pPr>
            <a:r>
              <a:rPr lang="en-US" sz="5999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GO TO MARKET</a:t>
            </a:r>
          </a:p>
        </p:txBody>
      </p:sp>
      <p:grpSp>
        <p:nvGrpSpPr>
          <p:cNvPr name="Group 107" id="107"/>
          <p:cNvGrpSpPr/>
          <p:nvPr/>
        </p:nvGrpSpPr>
        <p:grpSpPr>
          <a:xfrm rot="0">
            <a:off x="17053151" y="9247761"/>
            <a:ext cx="688578" cy="688578"/>
            <a:chOff x="0" y="0"/>
            <a:chExt cx="812800" cy="81280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3671" y="4448171"/>
            <a:ext cx="3745367" cy="826992"/>
            <a:chOff x="0" y="0"/>
            <a:chExt cx="1155193" cy="255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5193" cy="255071"/>
            </a:xfrm>
            <a:custGeom>
              <a:avLst/>
              <a:gdLst/>
              <a:ahLst/>
              <a:cxnLst/>
              <a:rect r="r" b="b" t="t" l="l"/>
              <a:pathLst>
                <a:path h="255071" w="1155193">
                  <a:moveTo>
                    <a:pt x="951993" y="0"/>
                  </a:moveTo>
                  <a:cubicBezTo>
                    <a:pt x="1064217" y="0"/>
                    <a:pt x="1155193" y="57100"/>
                    <a:pt x="1155193" y="127536"/>
                  </a:cubicBezTo>
                  <a:cubicBezTo>
                    <a:pt x="1155193" y="197972"/>
                    <a:pt x="1064217" y="255071"/>
                    <a:pt x="951993" y="255071"/>
                  </a:cubicBezTo>
                  <a:lnTo>
                    <a:pt x="203200" y="255071"/>
                  </a:lnTo>
                  <a:cubicBezTo>
                    <a:pt x="90976" y="255071"/>
                    <a:pt x="0" y="197972"/>
                    <a:pt x="0" y="127536"/>
                  </a:cubicBezTo>
                  <a:cubicBezTo>
                    <a:pt x="0" y="571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155193" cy="331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NGO &amp; Govt Projects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3671" y="3224122"/>
            <a:ext cx="3745367" cy="826992"/>
            <a:chOff x="0" y="0"/>
            <a:chExt cx="1155193" cy="2550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5193" cy="255071"/>
            </a:xfrm>
            <a:custGeom>
              <a:avLst/>
              <a:gdLst/>
              <a:ahLst/>
              <a:cxnLst/>
              <a:rect r="r" b="b" t="t" l="l"/>
              <a:pathLst>
                <a:path h="255071" w="1155193">
                  <a:moveTo>
                    <a:pt x="951993" y="0"/>
                  </a:moveTo>
                  <a:cubicBezTo>
                    <a:pt x="1064217" y="0"/>
                    <a:pt x="1155193" y="57100"/>
                    <a:pt x="1155193" y="127536"/>
                  </a:cubicBezTo>
                  <a:cubicBezTo>
                    <a:pt x="1155193" y="197972"/>
                    <a:pt x="1064217" y="255071"/>
                    <a:pt x="951993" y="255071"/>
                  </a:cubicBezTo>
                  <a:lnTo>
                    <a:pt x="203200" y="255071"/>
                  </a:lnTo>
                  <a:cubicBezTo>
                    <a:pt x="90976" y="255071"/>
                    <a:pt x="0" y="197972"/>
                    <a:pt x="0" y="127536"/>
                  </a:cubicBezTo>
                  <a:cubicBezTo>
                    <a:pt x="0" y="571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155193" cy="331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B2B &amp; Trade Shows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3671" y="1999058"/>
            <a:ext cx="3745367" cy="826992"/>
            <a:chOff x="0" y="0"/>
            <a:chExt cx="1155193" cy="2550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5193" cy="255071"/>
            </a:xfrm>
            <a:custGeom>
              <a:avLst/>
              <a:gdLst/>
              <a:ahLst/>
              <a:cxnLst/>
              <a:rect r="r" b="b" t="t" l="l"/>
              <a:pathLst>
                <a:path h="255071" w="1155193">
                  <a:moveTo>
                    <a:pt x="951993" y="0"/>
                  </a:moveTo>
                  <a:cubicBezTo>
                    <a:pt x="1064217" y="0"/>
                    <a:pt x="1155193" y="57100"/>
                    <a:pt x="1155193" y="127536"/>
                  </a:cubicBezTo>
                  <a:cubicBezTo>
                    <a:pt x="1155193" y="197972"/>
                    <a:pt x="1064217" y="255071"/>
                    <a:pt x="951993" y="255071"/>
                  </a:cubicBezTo>
                  <a:lnTo>
                    <a:pt x="203200" y="255071"/>
                  </a:lnTo>
                  <a:cubicBezTo>
                    <a:pt x="90976" y="255071"/>
                    <a:pt x="0" y="197972"/>
                    <a:pt x="0" y="127536"/>
                  </a:cubicBezTo>
                  <a:cubicBezTo>
                    <a:pt x="0" y="571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BC6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155193" cy="359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231F2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Field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3671" y="5673235"/>
            <a:ext cx="3745367" cy="826992"/>
            <a:chOff x="0" y="0"/>
            <a:chExt cx="1155193" cy="2550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5193" cy="255071"/>
            </a:xfrm>
            <a:custGeom>
              <a:avLst/>
              <a:gdLst/>
              <a:ahLst/>
              <a:cxnLst/>
              <a:rect r="r" b="b" t="t" l="l"/>
              <a:pathLst>
                <a:path h="255071" w="1155193">
                  <a:moveTo>
                    <a:pt x="951993" y="0"/>
                  </a:moveTo>
                  <a:cubicBezTo>
                    <a:pt x="1064217" y="0"/>
                    <a:pt x="1155193" y="57100"/>
                    <a:pt x="1155193" y="127536"/>
                  </a:cubicBezTo>
                  <a:cubicBezTo>
                    <a:pt x="1155193" y="197972"/>
                    <a:pt x="1064217" y="255071"/>
                    <a:pt x="951993" y="255071"/>
                  </a:cubicBezTo>
                  <a:lnTo>
                    <a:pt x="203200" y="255071"/>
                  </a:lnTo>
                  <a:cubicBezTo>
                    <a:pt x="90976" y="255071"/>
                    <a:pt x="0" y="197972"/>
                    <a:pt x="0" y="127536"/>
                  </a:cubicBezTo>
                  <a:cubicBezTo>
                    <a:pt x="0" y="571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155193" cy="331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Eco-Awarene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3671" y="6771198"/>
            <a:ext cx="3745367" cy="1129331"/>
            <a:chOff x="0" y="0"/>
            <a:chExt cx="1155193" cy="3483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5193" cy="348322"/>
            </a:xfrm>
            <a:custGeom>
              <a:avLst/>
              <a:gdLst/>
              <a:ahLst/>
              <a:cxnLst/>
              <a:rect r="r" b="b" t="t" l="l"/>
              <a:pathLst>
                <a:path h="348322" w="1155193">
                  <a:moveTo>
                    <a:pt x="951993" y="0"/>
                  </a:moveTo>
                  <a:cubicBezTo>
                    <a:pt x="1064217" y="0"/>
                    <a:pt x="1155193" y="77975"/>
                    <a:pt x="1155193" y="174161"/>
                  </a:cubicBezTo>
                  <a:cubicBezTo>
                    <a:pt x="1155193" y="270348"/>
                    <a:pt x="1064217" y="348322"/>
                    <a:pt x="951993" y="348322"/>
                  </a:cubicBezTo>
                  <a:lnTo>
                    <a:pt x="203200" y="348322"/>
                  </a:lnTo>
                  <a:cubicBezTo>
                    <a:pt x="90976" y="348322"/>
                    <a:pt x="0" y="270348"/>
                    <a:pt x="0" y="174161"/>
                  </a:cubicBezTo>
                  <a:cubicBezTo>
                    <a:pt x="0" y="779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155193" cy="424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Industrial Collaboration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3671" y="8123363"/>
            <a:ext cx="3745367" cy="826992"/>
            <a:chOff x="0" y="0"/>
            <a:chExt cx="1155193" cy="2550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55193" cy="255071"/>
            </a:xfrm>
            <a:custGeom>
              <a:avLst/>
              <a:gdLst/>
              <a:ahLst/>
              <a:cxnLst/>
              <a:rect r="r" b="b" t="t" l="l"/>
              <a:pathLst>
                <a:path h="255071" w="1155193">
                  <a:moveTo>
                    <a:pt x="951993" y="0"/>
                  </a:moveTo>
                  <a:cubicBezTo>
                    <a:pt x="1064217" y="0"/>
                    <a:pt x="1155193" y="57100"/>
                    <a:pt x="1155193" y="127536"/>
                  </a:cubicBezTo>
                  <a:cubicBezTo>
                    <a:pt x="1155193" y="197972"/>
                    <a:pt x="1064217" y="255071"/>
                    <a:pt x="951993" y="255071"/>
                  </a:cubicBezTo>
                  <a:lnTo>
                    <a:pt x="203200" y="255071"/>
                  </a:lnTo>
                  <a:cubicBezTo>
                    <a:pt x="90976" y="255071"/>
                    <a:pt x="0" y="197972"/>
                    <a:pt x="0" y="127536"/>
                  </a:cubicBezTo>
                  <a:cubicBezTo>
                    <a:pt x="0" y="571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1155193" cy="331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Rural Market Access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77473" y="1999058"/>
            <a:ext cx="5111387" cy="826992"/>
            <a:chOff x="0" y="0"/>
            <a:chExt cx="1576518" cy="2550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76518" cy="255071"/>
            </a:xfrm>
            <a:custGeom>
              <a:avLst/>
              <a:gdLst/>
              <a:ahLst/>
              <a:cxnLst/>
              <a:rect r="r" b="b" t="t" l="l"/>
              <a:pathLst>
                <a:path h="255071" w="1576518">
                  <a:moveTo>
                    <a:pt x="1373318" y="0"/>
                  </a:moveTo>
                  <a:cubicBezTo>
                    <a:pt x="1485542" y="0"/>
                    <a:pt x="1576518" y="57100"/>
                    <a:pt x="1576518" y="127536"/>
                  </a:cubicBezTo>
                  <a:cubicBezTo>
                    <a:pt x="1576518" y="197972"/>
                    <a:pt x="1485542" y="255071"/>
                    <a:pt x="1373318" y="255071"/>
                  </a:cubicBezTo>
                  <a:lnTo>
                    <a:pt x="203200" y="255071"/>
                  </a:lnTo>
                  <a:cubicBezTo>
                    <a:pt x="90976" y="255071"/>
                    <a:pt x="0" y="197972"/>
                    <a:pt x="0" y="127536"/>
                  </a:cubicBezTo>
                  <a:cubicBezTo>
                    <a:pt x="0" y="571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BC79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1576518" cy="359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249"/>
                </a:lnSpc>
              </a:pPr>
              <a:r>
                <a:rPr lang="en-US" sz="3499">
                  <a:solidFill>
                    <a:srgbClr val="231F2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Activities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155459" y="1907335"/>
            <a:ext cx="6576744" cy="918715"/>
            <a:chOff x="0" y="0"/>
            <a:chExt cx="2028481" cy="28336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28481" cy="283361"/>
            </a:xfrm>
            <a:custGeom>
              <a:avLst/>
              <a:gdLst/>
              <a:ahLst/>
              <a:cxnLst/>
              <a:rect r="r" b="b" t="t" l="l"/>
              <a:pathLst>
                <a:path h="283361" w="2028481">
                  <a:moveTo>
                    <a:pt x="1825281" y="0"/>
                  </a:moveTo>
                  <a:cubicBezTo>
                    <a:pt x="1937506" y="0"/>
                    <a:pt x="2028481" y="63433"/>
                    <a:pt x="2028481" y="141681"/>
                  </a:cubicBezTo>
                  <a:cubicBezTo>
                    <a:pt x="2028481" y="219929"/>
                    <a:pt x="1937506" y="283361"/>
                    <a:pt x="1825281" y="283361"/>
                  </a:cubicBezTo>
                  <a:lnTo>
                    <a:pt x="203200" y="283361"/>
                  </a:lnTo>
                  <a:cubicBezTo>
                    <a:pt x="90976" y="283361"/>
                    <a:pt x="0" y="219929"/>
                    <a:pt x="0" y="141681"/>
                  </a:cubicBezTo>
                  <a:cubicBezTo>
                    <a:pt x="0" y="634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ABC66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04775"/>
              <a:ext cx="2028481" cy="388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>
                  <a:solidFill>
                    <a:srgbClr val="231F20"/>
                  </a:solidFill>
                  <a:latin typeface="Tenor Sans"/>
                  <a:ea typeface="Tenor Sans"/>
                  <a:cs typeface="Tenor Sans"/>
                  <a:sym typeface="Tenor Sans"/>
                </a:rPr>
                <a:t>What We Will Achieve By 2030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164984" y="5654185"/>
            <a:ext cx="6229144" cy="1071294"/>
            <a:chOff x="0" y="0"/>
            <a:chExt cx="1921270" cy="33042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21270" cy="330422"/>
            </a:xfrm>
            <a:custGeom>
              <a:avLst/>
              <a:gdLst/>
              <a:ahLst/>
              <a:cxnLst/>
              <a:rect r="r" b="b" t="t" l="l"/>
              <a:pathLst>
                <a:path h="330422" w="1921270">
                  <a:moveTo>
                    <a:pt x="1718070" y="0"/>
                  </a:moveTo>
                  <a:cubicBezTo>
                    <a:pt x="1830294" y="0"/>
                    <a:pt x="1921270" y="73967"/>
                    <a:pt x="1921270" y="165211"/>
                  </a:cubicBezTo>
                  <a:cubicBezTo>
                    <a:pt x="1921270" y="256454"/>
                    <a:pt x="1830294" y="330422"/>
                    <a:pt x="1718070" y="330422"/>
                  </a:cubicBezTo>
                  <a:lnTo>
                    <a:pt x="203200" y="330422"/>
                  </a:lnTo>
                  <a:cubicBezTo>
                    <a:pt x="90976" y="330422"/>
                    <a:pt x="0" y="256454"/>
                    <a:pt x="0" y="165211"/>
                  </a:cubicBezTo>
                  <a:cubicBezTo>
                    <a:pt x="0" y="739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921270" cy="406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50K+ reach, high awareness in rural &amp; urban areas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164984" y="6982654"/>
            <a:ext cx="6229144" cy="826992"/>
            <a:chOff x="0" y="0"/>
            <a:chExt cx="1921270" cy="25507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21270" cy="255071"/>
            </a:xfrm>
            <a:custGeom>
              <a:avLst/>
              <a:gdLst/>
              <a:ahLst/>
              <a:cxnLst/>
              <a:rect r="r" b="b" t="t" l="l"/>
              <a:pathLst>
                <a:path h="255071" w="1921270">
                  <a:moveTo>
                    <a:pt x="1718070" y="0"/>
                  </a:moveTo>
                  <a:cubicBezTo>
                    <a:pt x="1830294" y="0"/>
                    <a:pt x="1921270" y="57100"/>
                    <a:pt x="1921270" y="127536"/>
                  </a:cubicBezTo>
                  <a:cubicBezTo>
                    <a:pt x="1921270" y="197972"/>
                    <a:pt x="1830294" y="255071"/>
                    <a:pt x="1718070" y="255071"/>
                  </a:cubicBezTo>
                  <a:lnTo>
                    <a:pt x="203200" y="255071"/>
                  </a:lnTo>
                  <a:cubicBezTo>
                    <a:pt x="90976" y="255071"/>
                    <a:pt x="0" y="197972"/>
                    <a:pt x="0" y="127536"/>
                  </a:cubicBezTo>
                  <a:cubicBezTo>
                    <a:pt x="0" y="571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1921270" cy="331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25 pilots, 10+ zone installations/years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164984" y="8066213"/>
            <a:ext cx="6229144" cy="1129331"/>
            <a:chOff x="0" y="0"/>
            <a:chExt cx="1921270" cy="3483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921270" cy="348322"/>
            </a:xfrm>
            <a:custGeom>
              <a:avLst/>
              <a:gdLst/>
              <a:ahLst/>
              <a:cxnLst/>
              <a:rect r="r" b="b" t="t" l="l"/>
              <a:pathLst>
                <a:path h="348322" w="1921270">
                  <a:moveTo>
                    <a:pt x="1718070" y="0"/>
                  </a:moveTo>
                  <a:cubicBezTo>
                    <a:pt x="1830294" y="0"/>
                    <a:pt x="1921270" y="77975"/>
                    <a:pt x="1921270" y="174161"/>
                  </a:cubicBezTo>
                  <a:cubicBezTo>
                    <a:pt x="1921270" y="270348"/>
                    <a:pt x="1830294" y="348322"/>
                    <a:pt x="1718070" y="348322"/>
                  </a:cubicBezTo>
                  <a:lnTo>
                    <a:pt x="203200" y="348322"/>
                  </a:lnTo>
                  <a:cubicBezTo>
                    <a:pt x="90976" y="348322"/>
                    <a:pt x="0" y="270348"/>
                    <a:pt x="0" y="174161"/>
                  </a:cubicBezTo>
                  <a:cubicBezTo>
                    <a:pt x="0" y="7797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1921270" cy="424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50+ regions, 10K+ low-income households impacted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-685277" y="4146441"/>
            <a:ext cx="1141285" cy="6415034"/>
            <a:chOff x="0" y="0"/>
            <a:chExt cx="300585" cy="168955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00585" cy="1689556"/>
            </a:xfrm>
            <a:custGeom>
              <a:avLst/>
              <a:gdLst/>
              <a:ahLst/>
              <a:cxnLst/>
              <a:rect r="r" b="b" t="t" l="l"/>
              <a:pathLst>
                <a:path h="1689556" w="300585">
                  <a:moveTo>
                    <a:pt x="115320" y="0"/>
                  </a:moveTo>
                  <a:lnTo>
                    <a:pt x="185266" y="0"/>
                  </a:lnTo>
                  <a:cubicBezTo>
                    <a:pt x="215850" y="0"/>
                    <a:pt x="245182" y="12150"/>
                    <a:pt x="266809" y="33776"/>
                  </a:cubicBezTo>
                  <a:cubicBezTo>
                    <a:pt x="288436" y="55403"/>
                    <a:pt x="300585" y="84735"/>
                    <a:pt x="300585" y="115320"/>
                  </a:cubicBezTo>
                  <a:lnTo>
                    <a:pt x="300585" y="1574236"/>
                  </a:lnTo>
                  <a:cubicBezTo>
                    <a:pt x="300585" y="1604821"/>
                    <a:pt x="288436" y="1634153"/>
                    <a:pt x="266809" y="1655780"/>
                  </a:cubicBezTo>
                  <a:cubicBezTo>
                    <a:pt x="245182" y="1677407"/>
                    <a:pt x="215850" y="1689556"/>
                    <a:pt x="185266" y="1689556"/>
                  </a:cubicBezTo>
                  <a:lnTo>
                    <a:pt x="115320" y="1689556"/>
                  </a:lnTo>
                  <a:cubicBezTo>
                    <a:pt x="84735" y="1689556"/>
                    <a:pt x="55403" y="1677407"/>
                    <a:pt x="33776" y="1655780"/>
                  </a:cubicBezTo>
                  <a:cubicBezTo>
                    <a:pt x="12150" y="1634153"/>
                    <a:pt x="0" y="1604821"/>
                    <a:pt x="0" y="1574236"/>
                  </a:cubicBezTo>
                  <a:lnTo>
                    <a:pt x="0" y="115320"/>
                  </a:lnTo>
                  <a:cubicBezTo>
                    <a:pt x="0" y="84735"/>
                    <a:pt x="12150" y="55403"/>
                    <a:pt x="33776" y="33776"/>
                  </a:cubicBezTo>
                  <a:cubicBezTo>
                    <a:pt x="55403" y="12150"/>
                    <a:pt x="84735" y="0"/>
                    <a:pt x="115320" y="0"/>
                  </a:cubicBezTo>
                  <a:close/>
                </a:path>
              </a:pathLst>
            </a:custGeom>
            <a:solidFill>
              <a:srgbClr val="0E5D3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76200"/>
              <a:ext cx="300585" cy="1765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509160" y="3115547"/>
            <a:ext cx="5111387" cy="1090630"/>
            <a:chOff x="0" y="0"/>
            <a:chExt cx="1576518" cy="33638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76518" cy="336386"/>
            </a:xfrm>
            <a:custGeom>
              <a:avLst/>
              <a:gdLst/>
              <a:ahLst/>
              <a:cxnLst/>
              <a:rect r="r" b="b" t="t" l="l"/>
              <a:pathLst>
                <a:path h="336386" w="1576518">
                  <a:moveTo>
                    <a:pt x="1373318" y="0"/>
                  </a:moveTo>
                  <a:cubicBezTo>
                    <a:pt x="1485542" y="0"/>
                    <a:pt x="1576518" y="75303"/>
                    <a:pt x="1576518" y="168193"/>
                  </a:cubicBezTo>
                  <a:cubicBezTo>
                    <a:pt x="1576518" y="261083"/>
                    <a:pt x="1485542" y="336386"/>
                    <a:pt x="1373318" y="336386"/>
                  </a:cubicBezTo>
                  <a:lnTo>
                    <a:pt x="203200" y="336386"/>
                  </a:lnTo>
                  <a:cubicBezTo>
                    <a:pt x="90976" y="336386"/>
                    <a:pt x="0" y="261083"/>
                    <a:pt x="0" y="168193"/>
                  </a:cubicBezTo>
                  <a:cubicBezTo>
                    <a:pt x="0" y="753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85725"/>
              <a:ext cx="1576518" cy="422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Attend expos, showcase product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509160" y="4333743"/>
            <a:ext cx="5111387" cy="962503"/>
            <a:chOff x="0" y="0"/>
            <a:chExt cx="1576518" cy="29686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76518" cy="296867"/>
            </a:xfrm>
            <a:custGeom>
              <a:avLst/>
              <a:gdLst/>
              <a:ahLst/>
              <a:cxnLst/>
              <a:rect r="r" b="b" t="t" l="l"/>
              <a:pathLst>
                <a:path h="296867" w="1576518">
                  <a:moveTo>
                    <a:pt x="1373318" y="0"/>
                  </a:moveTo>
                  <a:cubicBezTo>
                    <a:pt x="1485542" y="0"/>
                    <a:pt x="1576518" y="66456"/>
                    <a:pt x="1576518" y="148434"/>
                  </a:cubicBezTo>
                  <a:cubicBezTo>
                    <a:pt x="1576518" y="230411"/>
                    <a:pt x="1485542" y="296867"/>
                    <a:pt x="1373318" y="296867"/>
                  </a:cubicBezTo>
                  <a:lnTo>
                    <a:pt x="203200" y="296867"/>
                  </a:lnTo>
                  <a:cubicBezTo>
                    <a:pt x="90976" y="296867"/>
                    <a:pt x="0" y="230411"/>
                    <a:pt x="0" y="148434"/>
                  </a:cubicBezTo>
                  <a:cubicBezTo>
                    <a:pt x="0" y="664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76200"/>
              <a:ext cx="1576518" cy="373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Proposals, tender bids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5509160" y="5581995"/>
            <a:ext cx="5111387" cy="1064422"/>
            <a:chOff x="0" y="0"/>
            <a:chExt cx="1576518" cy="32830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76518" cy="328302"/>
            </a:xfrm>
            <a:custGeom>
              <a:avLst/>
              <a:gdLst/>
              <a:ahLst/>
              <a:cxnLst/>
              <a:rect r="r" b="b" t="t" l="l"/>
              <a:pathLst>
                <a:path h="328302" w="1576518">
                  <a:moveTo>
                    <a:pt x="1373318" y="0"/>
                  </a:moveTo>
                  <a:cubicBezTo>
                    <a:pt x="1485542" y="0"/>
                    <a:pt x="1576518" y="73493"/>
                    <a:pt x="1576518" y="164151"/>
                  </a:cubicBezTo>
                  <a:cubicBezTo>
                    <a:pt x="1576518" y="254809"/>
                    <a:pt x="1485542" y="328302"/>
                    <a:pt x="1373318" y="328302"/>
                  </a:cubicBezTo>
                  <a:lnTo>
                    <a:pt x="203200" y="328302"/>
                  </a:lnTo>
                  <a:cubicBezTo>
                    <a:pt x="90976" y="328302"/>
                    <a:pt x="0" y="254809"/>
                    <a:pt x="0" y="164151"/>
                  </a:cubicBezTo>
                  <a:cubicBezTo>
                    <a:pt x="0" y="7349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76200"/>
              <a:ext cx="1576518" cy="4045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Social media, radio, community outreach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509160" y="6789292"/>
            <a:ext cx="5111387" cy="1063625"/>
            <a:chOff x="0" y="0"/>
            <a:chExt cx="1576518" cy="32805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576518" cy="328056"/>
            </a:xfrm>
            <a:custGeom>
              <a:avLst/>
              <a:gdLst/>
              <a:ahLst/>
              <a:cxnLst/>
              <a:rect r="r" b="b" t="t" l="l"/>
              <a:pathLst>
                <a:path h="328056" w="1576518">
                  <a:moveTo>
                    <a:pt x="1373318" y="0"/>
                  </a:moveTo>
                  <a:cubicBezTo>
                    <a:pt x="1485542" y="0"/>
                    <a:pt x="1576518" y="73438"/>
                    <a:pt x="1576518" y="164028"/>
                  </a:cubicBezTo>
                  <a:cubicBezTo>
                    <a:pt x="1576518" y="254618"/>
                    <a:pt x="1485542" y="328056"/>
                    <a:pt x="1373318" y="328056"/>
                  </a:cubicBezTo>
                  <a:lnTo>
                    <a:pt x="203200" y="328056"/>
                  </a:lnTo>
                  <a:cubicBezTo>
                    <a:pt x="90976" y="328056"/>
                    <a:pt x="0" y="254618"/>
                    <a:pt x="0" y="164028"/>
                  </a:cubicBezTo>
                  <a:cubicBezTo>
                    <a:pt x="0" y="734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76200"/>
              <a:ext cx="1576518" cy="404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Pilot with real estate, agro &amp; factories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584893" y="7994823"/>
            <a:ext cx="5111387" cy="1063625"/>
            <a:chOff x="0" y="0"/>
            <a:chExt cx="1576518" cy="32805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576518" cy="328056"/>
            </a:xfrm>
            <a:custGeom>
              <a:avLst/>
              <a:gdLst/>
              <a:ahLst/>
              <a:cxnLst/>
              <a:rect r="r" b="b" t="t" l="l"/>
              <a:pathLst>
                <a:path h="328056" w="1576518">
                  <a:moveTo>
                    <a:pt x="1373318" y="0"/>
                  </a:moveTo>
                  <a:cubicBezTo>
                    <a:pt x="1485542" y="0"/>
                    <a:pt x="1576518" y="73438"/>
                    <a:pt x="1576518" y="164028"/>
                  </a:cubicBezTo>
                  <a:cubicBezTo>
                    <a:pt x="1576518" y="254618"/>
                    <a:pt x="1485542" y="328056"/>
                    <a:pt x="1373318" y="328056"/>
                  </a:cubicBezTo>
                  <a:lnTo>
                    <a:pt x="203200" y="328056"/>
                  </a:lnTo>
                  <a:cubicBezTo>
                    <a:pt x="90976" y="328056"/>
                    <a:pt x="0" y="254618"/>
                    <a:pt x="0" y="164028"/>
                  </a:cubicBezTo>
                  <a:cubicBezTo>
                    <a:pt x="0" y="734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76200"/>
              <a:ext cx="1576518" cy="404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NGO tie-ups, demo setups at village markets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1164984" y="4447597"/>
            <a:ext cx="6229144" cy="826992"/>
            <a:chOff x="0" y="0"/>
            <a:chExt cx="1921270" cy="255071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921270" cy="255071"/>
            </a:xfrm>
            <a:custGeom>
              <a:avLst/>
              <a:gdLst/>
              <a:ahLst/>
              <a:cxnLst/>
              <a:rect r="r" b="b" t="t" l="l"/>
              <a:pathLst>
                <a:path h="255071" w="1921270">
                  <a:moveTo>
                    <a:pt x="1718070" y="0"/>
                  </a:moveTo>
                  <a:cubicBezTo>
                    <a:pt x="1830294" y="0"/>
                    <a:pt x="1921270" y="57100"/>
                    <a:pt x="1921270" y="127536"/>
                  </a:cubicBezTo>
                  <a:cubicBezTo>
                    <a:pt x="1921270" y="197972"/>
                    <a:pt x="1830294" y="255071"/>
                    <a:pt x="1718070" y="255071"/>
                  </a:cubicBezTo>
                  <a:lnTo>
                    <a:pt x="203200" y="255071"/>
                  </a:lnTo>
                  <a:cubicBezTo>
                    <a:pt x="90976" y="255071"/>
                    <a:pt x="0" y="197972"/>
                    <a:pt x="0" y="127536"/>
                  </a:cubicBezTo>
                  <a:cubicBezTo>
                    <a:pt x="0" y="571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76200"/>
              <a:ext cx="1921270" cy="331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25 MOUs, 20+ project adoptions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1164984" y="3167364"/>
            <a:ext cx="6229144" cy="826992"/>
            <a:chOff x="0" y="0"/>
            <a:chExt cx="1921270" cy="255071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921270" cy="255071"/>
            </a:xfrm>
            <a:custGeom>
              <a:avLst/>
              <a:gdLst/>
              <a:ahLst/>
              <a:cxnLst/>
              <a:rect r="r" b="b" t="t" l="l"/>
              <a:pathLst>
                <a:path h="255071" w="1921270">
                  <a:moveTo>
                    <a:pt x="1718070" y="0"/>
                  </a:moveTo>
                  <a:cubicBezTo>
                    <a:pt x="1830294" y="0"/>
                    <a:pt x="1921270" y="57100"/>
                    <a:pt x="1921270" y="127536"/>
                  </a:cubicBezTo>
                  <a:cubicBezTo>
                    <a:pt x="1921270" y="197972"/>
                    <a:pt x="1830294" y="255071"/>
                    <a:pt x="1718070" y="255071"/>
                  </a:cubicBezTo>
                  <a:lnTo>
                    <a:pt x="203200" y="255071"/>
                  </a:lnTo>
                  <a:cubicBezTo>
                    <a:pt x="90976" y="255071"/>
                    <a:pt x="0" y="197972"/>
                    <a:pt x="0" y="127536"/>
                  </a:cubicBezTo>
                  <a:cubicBezTo>
                    <a:pt x="0" y="571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9F2D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76200"/>
              <a:ext cx="1921270" cy="331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3B4652"/>
                  </a:solidFill>
                  <a:latin typeface="Tenor Sans"/>
                  <a:ea typeface="Tenor Sans"/>
                  <a:cs typeface="Tenor Sans"/>
                  <a:sym typeface="Tenor Sans"/>
                </a:rPr>
                <a:t>200+ leads/year, 100+ developer deals</a:t>
              </a: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0" y="0"/>
            <a:ext cx="1361241" cy="794664"/>
          </a:xfrm>
          <a:custGeom>
            <a:avLst/>
            <a:gdLst/>
            <a:ahLst/>
            <a:cxnLst/>
            <a:rect r="r" b="b" t="t" l="l"/>
            <a:pathLst>
              <a:path h="794664" w="1361241">
                <a:moveTo>
                  <a:pt x="0" y="0"/>
                </a:moveTo>
                <a:lnTo>
                  <a:pt x="1361241" y="0"/>
                </a:lnTo>
                <a:lnTo>
                  <a:pt x="1361241" y="794664"/>
                </a:lnTo>
                <a:lnTo>
                  <a:pt x="0" y="79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2" t="-64999" r="-37641" b="-125512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-10800000">
            <a:off x="8606212" y="-1991599"/>
            <a:ext cx="4180138" cy="3657620"/>
            <a:chOff x="0" y="0"/>
            <a:chExt cx="812800" cy="7112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31091" y="42992"/>
              <a:ext cx="750618" cy="668208"/>
            </a:xfrm>
            <a:custGeom>
              <a:avLst/>
              <a:gdLst/>
              <a:ahLst/>
              <a:cxnLst/>
              <a:rect r="r" b="b" t="t" l="l"/>
              <a:pathLst>
                <a:path h="668208" w="750618">
                  <a:moveTo>
                    <a:pt x="412064" y="21330"/>
                  </a:moveTo>
                  <a:lnTo>
                    <a:pt x="744954" y="603886"/>
                  </a:lnTo>
                  <a:cubicBezTo>
                    <a:pt x="752557" y="617192"/>
                    <a:pt x="752502" y="633540"/>
                    <a:pt x="744810" y="646795"/>
                  </a:cubicBezTo>
                  <a:cubicBezTo>
                    <a:pt x="737118" y="660050"/>
                    <a:pt x="722951" y="668208"/>
                    <a:pt x="707626" y="668208"/>
                  </a:cubicBezTo>
                  <a:lnTo>
                    <a:pt x="42992" y="668208"/>
                  </a:lnTo>
                  <a:cubicBezTo>
                    <a:pt x="27667" y="668208"/>
                    <a:pt x="13500" y="660050"/>
                    <a:pt x="5808" y="646795"/>
                  </a:cubicBezTo>
                  <a:cubicBezTo>
                    <a:pt x="-1884" y="633540"/>
                    <a:pt x="-1939" y="617192"/>
                    <a:pt x="5664" y="603886"/>
                  </a:cubicBezTo>
                  <a:lnTo>
                    <a:pt x="338554" y="21330"/>
                  </a:lnTo>
                  <a:cubicBezTo>
                    <a:pt x="346091" y="8140"/>
                    <a:pt x="360117" y="0"/>
                    <a:pt x="375309" y="0"/>
                  </a:cubicBezTo>
                  <a:cubicBezTo>
                    <a:pt x="390501" y="0"/>
                    <a:pt x="404527" y="8140"/>
                    <a:pt x="412064" y="21330"/>
                  </a:cubicBezTo>
                  <a:close/>
                </a:path>
              </a:pathLst>
            </a:custGeom>
            <a:solidFill>
              <a:srgbClr val="0F9330">
                <a:alpha val="89804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7854824" y="-10355552"/>
            <a:ext cx="14118862" cy="11783448"/>
            <a:chOff x="0" y="0"/>
            <a:chExt cx="837155" cy="69868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4436" y="0"/>
              <a:ext cx="828282" cy="698680"/>
            </a:xfrm>
            <a:custGeom>
              <a:avLst/>
              <a:gdLst/>
              <a:ahLst/>
              <a:cxnLst/>
              <a:rect r="r" b="b" t="t" l="l"/>
              <a:pathLst>
                <a:path h="698680" w="828282">
                  <a:moveTo>
                    <a:pt x="824448" y="363560"/>
                  </a:moveTo>
                  <a:lnTo>
                    <a:pt x="637790" y="684461"/>
                  </a:lnTo>
                  <a:cubicBezTo>
                    <a:pt x="632669" y="693264"/>
                    <a:pt x="623253" y="698680"/>
                    <a:pt x="613069" y="698680"/>
                  </a:cubicBezTo>
                  <a:lnTo>
                    <a:pt x="215214" y="698680"/>
                  </a:lnTo>
                  <a:cubicBezTo>
                    <a:pt x="205030" y="698680"/>
                    <a:pt x="195614" y="693264"/>
                    <a:pt x="190493" y="684461"/>
                  </a:cubicBezTo>
                  <a:lnTo>
                    <a:pt x="3835" y="363560"/>
                  </a:lnTo>
                  <a:cubicBezTo>
                    <a:pt x="-1278" y="354769"/>
                    <a:pt x="-1278" y="343911"/>
                    <a:pt x="3835" y="335120"/>
                  </a:cubicBezTo>
                  <a:lnTo>
                    <a:pt x="190493" y="14220"/>
                  </a:lnTo>
                  <a:cubicBezTo>
                    <a:pt x="195614" y="5416"/>
                    <a:pt x="205030" y="0"/>
                    <a:pt x="215214" y="0"/>
                  </a:cubicBezTo>
                  <a:lnTo>
                    <a:pt x="613069" y="0"/>
                  </a:lnTo>
                  <a:cubicBezTo>
                    <a:pt x="623253" y="0"/>
                    <a:pt x="632669" y="5416"/>
                    <a:pt x="637790" y="14220"/>
                  </a:cubicBezTo>
                  <a:lnTo>
                    <a:pt x="824448" y="335120"/>
                  </a:lnTo>
                  <a:cubicBezTo>
                    <a:pt x="829561" y="343911"/>
                    <a:pt x="829561" y="354769"/>
                    <a:pt x="824448" y="363560"/>
                  </a:cubicBezTo>
                  <a:close/>
                </a:path>
              </a:pathLst>
            </a:custGeom>
            <a:solidFill>
              <a:srgbClr val="0A5B34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114300" y="-76200"/>
              <a:ext cx="608555" cy="774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7053151" y="9398816"/>
            <a:ext cx="688578" cy="688578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12D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  <a:r>
                <a:rPr lang="en-US" sz="2500">
                  <a:solidFill>
                    <a:srgbClr val="FDFDFD"/>
                  </a:solidFill>
                  <a:latin typeface="Tenor Sans"/>
                  <a:ea typeface="Tenor Sans"/>
                  <a:cs typeface="Tenor Sans"/>
                  <a:sym typeface="Tenor Sans"/>
                </a:rPr>
                <a:t>9</a:t>
              </a: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1322100" y="251740"/>
            <a:ext cx="6713339" cy="94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  <a:spcBef>
                <a:spcPct val="0"/>
              </a:spcBef>
            </a:pPr>
            <a:r>
              <a:rPr lang="en-US" sz="5199">
                <a:solidFill>
                  <a:srgbClr val="FDFDFD"/>
                </a:solidFill>
                <a:latin typeface="Tenor Sans"/>
                <a:ea typeface="Tenor Sans"/>
                <a:cs typeface="Tenor Sans"/>
                <a:sym typeface="Tenor Sans"/>
              </a:rPr>
              <a:t>MARKET STRATEGY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456008" y="9743104"/>
            <a:ext cx="10866092" cy="3086100"/>
            <a:chOff x="0" y="0"/>
            <a:chExt cx="2861851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2861851" cy="812800"/>
            </a:xfrm>
            <a:custGeom>
              <a:avLst/>
              <a:gdLst/>
              <a:ahLst/>
              <a:cxnLst/>
              <a:rect r="r" b="b" t="t" l="l"/>
              <a:pathLst>
                <a:path h="812800" w="2861851">
                  <a:moveTo>
                    <a:pt x="0" y="0"/>
                  </a:moveTo>
                  <a:lnTo>
                    <a:pt x="2861851" y="0"/>
                  </a:lnTo>
                  <a:lnTo>
                    <a:pt x="28618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8625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76200"/>
              <a:ext cx="2861851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5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DAGtmrziqxg</dc:identifier>
  <dcterms:modified xsi:type="dcterms:W3CDTF">2011-08-01T06:04:30Z</dcterms:modified>
  <cp:revision>1</cp:revision>
  <dc:title>CHAYA</dc:title>
</cp:coreProperties>
</file>